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8" r:id="rId2"/>
    <p:sldId id="276" r:id="rId3"/>
    <p:sldId id="272" r:id="rId4"/>
    <p:sldId id="298" r:id="rId5"/>
    <p:sldId id="257" r:id="rId6"/>
    <p:sldId id="290" r:id="rId7"/>
    <p:sldId id="304" r:id="rId8"/>
    <p:sldId id="305" r:id="rId9"/>
    <p:sldId id="307" r:id="rId10"/>
    <p:sldId id="309" r:id="rId11"/>
    <p:sldId id="308" r:id="rId12"/>
    <p:sldId id="300" r:id="rId13"/>
    <p:sldId id="279" r:id="rId14"/>
    <p:sldId id="310" r:id="rId15"/>
    <p:sldId id="317" r:id="rId16"/>
    <p:sldId id="319" r:id="rId17"/>
    <p:sldId id="320" r:id="rId18"/>
    <p:sldId id="306" r:id="rId19"/>
    <p:sldId id="321" r:id="rId20"/>
    <p:sldId id="322" r:id="rId21"/>
    <p:sldId id="323" r:id="rId22"/>
    <p:sldId id="324" r:id="rId23"/>
    <p:sldId id="256" r:id="rId24"/>
    <p:sldId id="334" r:id="rId25"/>
    <p:sldId id="350" r:id="rId26"/>
    <p:sldId id="335" r:id="rId27"/>
    <p:sldId id="336" r:id="rId28"/>
    <p:sldId id="337" r:id="rId29"/>
    <p:sldId id="338" r:id="rId30"/>
    <p:sldId id="339" r:id="rId31"/>
    <p:sldId id="340" r:id="rId32"/>
    <p:sldId id="341" r:id="rId33"/>
    <p:sldId id="325" r:id="rId34"/>
    <p:sldId id="326" r:id="rId3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2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3FF-4DCC-8E63-05C45478108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3FF-4DCC-8E63-05C454781083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계열 3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3FF-4DCC-8E63-05C45478108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1"/>
        <c:overlap val="14"/>
        <c:axId val="155021312"/>
        <c:axId val="146582336"/>
      </c:barChart>
      <c:catAx>
        <c:axId val="15502131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46582336"/>
        <c:crosses val="autoZero"/>
        <c:auto val="1"/>
        <c:lblAlgn val="ctr"/>
        <c:lblOffset val="100"/>
        <c:noMultiLvlLbl val="0"/>
      </c:catAx>
      <c:valAx>
        <c:axId val="146582336"/>
        <c:scaling>
          <c:orientation val="minMax"/>
          <c:max val="25"/>
          <c:min val="5"/>
        </c:scaling>
        <c:delete val="1"/>
        <c:axPos val="l"/>
        <c:numFmt formatCode="General" sourceLinked="1"/>
        <c:majorTickMark val="out"/>
        <c:minorTickMark val="none"/>
        <c:tickLblPos val="nextTo"/>
        <c:crossAx val="155021312"/>
        <c:crosses val="autoZero"/>
        <c:crossBetween val="between"/>
        <c:majorUnit val="5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9024317417144752E-2"/>
          <c:y val="0.10833604003265399"/>
          <c:w val="0.92305478985392164"/>
          <c:h val="0.825402725111909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D88-4FF5-B730-0DCBB8CECD1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noFill/>
            <a:ln>
              <a:noFill/>
            </a:ln>
          </c:spPr>
          <c:invertIfNegative val="0"/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D88-4FF5-B730-0DCBB8CECD16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계열 3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D88-4FF5-B730-0DCBB8CECD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1"/>
        <c:overlap val="14"/>
        <c:axId val="156500480"/>
        <c:axId val="146584064"/>
      </c:barChart>
      <c:catAx>
        <c:axId val="156500480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46584064"/>
        <c:crosses val="autoZero"/>
        <c:auto val="1"/>
        <c:lblAlgn val="ctr"/>
        <c:lblOffset val="100"/>
        <c:noMultiLvlLbl val="0"/>
      </c:catAx>
      <c:valAx>
        <c:axId val="146584064"/>
        <c:scaling>
          <c:orientation val="minMax"/>
          <c:max val="25"/>
          <c:min val="5"/>
        </c:scaling>
        <c:delete val="1"/>
        <c:axPos val="l"/>
        <c:numFmt formatCode="General" sourceLinked="1"/>
        <c:majorTickMark val="out"/>
        <c:minorTickMark val="none"/>
        <c:tickLblPos val="nextTo"/>
        <c:crossAx val="156500480"/>
        <c:crosses val="autoZero"/>
        <c:crossBetween val="between"/>
        <c:majorUnit val="5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AA789B-73A8-4BEE-A518-21489DB3B115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6F7CAB-08A0-4FEC-AC2C-711EB99604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8152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5725" y="742950"/>
            <a:ext cx="6600825" cy="3713163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54075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EE08CA-A090-AF1E-4017-CDA752982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42B2F9A-3BB9-B97F-1775-56593713AB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3F69B94-2A53-37E6-EAD1-01400D13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EBB51-5A67-41F3-B1C7-9C36216748C7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703152B-9FA5-E159-8C4B-5FB063CAF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A76DC3B-ABA5-8DCD-FB70-732FB18CC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93EE-D836-413B-B730-1E81E62007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1621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F03AD1-3574-2087-CF88-95CC0C9E2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C9FE29A-3B74-FBB6-967C-31B9AAE5A9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A7934E2-CD07-6895-9BA7-D07986F74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EBB51-5A67-41F3-B1C7-9C36216748C7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89EE150-137D-7C19-5B6E-B82BB52C3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86452A0-8E3A-F8A7-F228-6201CD8A5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93EE-D836-413B-B730-1E81E62007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5932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2437EA-5537-5322-CB92-A646CDB4C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8DBA089-68D3-DEEE-DA0F-1C5B158BF5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FAB5A06-27E0-411B-28A2-E459CBD2E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EBB51-5A67-41F3-B1C7-9C36216748C7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90E295-03C4-6A59-FE2C-D7E439A8E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D43335F-F187-B2E8-38F8-30CCE6392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93EE-D836-413B-B730-1E81E62007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3292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51B592B-FCD5-4EC4-3164-5BA04CB92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2B6DCB3-A2DD-B0EA-B546-929A03CD72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D083021-544D-3025-EB97-C4A21AD774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DF281C8-BC6D-8566-DAB3-97819A38B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EBB51-5A67-41F3-B1C7-9C36216748C7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EC8A787-8249-7ECA-54E2-E993A5EEC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DF61C4A-E6E0-4576-1BDC-7C2DE3DDE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93EE-D836-413B-B730-1E81E62007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1373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D7CD50-408D-7FBF-8617-B6D65AAE5B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F682A92-2EFC-CE9D-5CCD-8134EB75F3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0434164-0790-66FD-DD96-6EF1BDEF66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E801E81-0C3F-5678-706D-AE4CFD4423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57171FF-677E-CACC-02A4-0DC186DE0A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A6DA912-5560-FCFC-BD99-BC2A7D226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EBB51-5A67-41F3-B1C7-9C36216748C7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4331E9F-2706-05E0-ED02-DE594DB70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BC70C1B-72EA-789F-20CE-79A5CD0BD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93EE-D836-413B-B730-1E81E62007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8616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84D2593-85FF-18EA-BD4F-38DD5BE5A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BCCC6C1-88F1-C03E-80E6-788AE25D4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EBB51-5A67-41F3-B1C7-9C36216748C7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5700605-00C5-3F02-424C-DE8576940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35F5B32-C4EA-F031-1F0D-AEF204D6E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93EE-D836-413B-B730-1E81E62007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8977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82143F3-CE23-349F-58C1-081128336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EBB51-5A67-41F3-B1C7-9C36216748C7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2F55623-07F1-8598-13E3-9742AF967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DDA0B68-A4F7-DD2A-5A0B-727DA0E95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93EE-D836-413B-B730-1E81E62007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2535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C78D7EB-0ECF-6A24-AE4F-7A8A8B900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4C43B0F-A512-773D-5E74-321D86E105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DAAD709-A017-3DEE-9D91-DC2B8A648C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AF3D87F-69AC-A56C-21B6-7F3DBE73B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EBB51-5A67-41F3-B1C7-9C36216748C7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FB5618D-B0B1-DAF4-474A-4BA4BDB96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939DECC-89E3-552E-D0DC-605802859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93EE-D836-413B-B730-1E81E62007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8146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DAC2B0C-A46B-EB5C-99B1-2FE5CEE2D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DB554E9-7B10-727D-250C-2D535927B1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5FC76E4-22AA-9213-2142-7C372567E3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6BBA1A2-3ED6-FFA6-DBC3-652AA8B69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EBB51-5A67-41F3-B1C7-9C36216748C7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516FCF0-0782-5CF6-D274-52049370B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B0E77A3-EF03-A985-ACB1-B3B86FD60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93EE-D836-413B-B730-1E81E62007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1851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9A855AC-E501-C83A-A53F-86B1F0F89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6A69BD0-BDE0-3955-1C56-70AB89D054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A9A5E5F-9F1B-3C66-71C6-68E829BC3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EBB51-5A67-41F3-B1C7-9C36216748C7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552865A-B8D2-B774-F1F5-0BB24F1DB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86D0C8E-3B22-7DF8-9129-728F9DFD7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93EE-D836-413B-B730-1E81E62007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8777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D3681973-427A-B0BE-4D52-FAFE43B7D8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921ADF8-4967-47E9-AD14-E8830B5E9C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72CDC8-7CE0-F1F8-463F-D9F95DE2F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EBB51-5A67-41F3-B1C7-9C36216748C7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3613591-8609-1773-B90F-907398037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235B19A-1D9B-3F45-1723-100919671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93EE-D836-413B-B730-1E81E62007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4229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713A7704-F35C-0482-9D11-BF840BA9A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8B3FF6B-8279-D0CA-8251-CB637C0399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7AF2E36-3E86-A4D3-C579-C2CD87B6B5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7EBB51-5A67-41F3-B1C7-9C36216748C7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7CE709C-4EC5-BEF6-E2B3-0FB70912EC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4A7CCDE-88BD-5A66-605F-F60A5775AA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7793EE-D836-413B-B730-1E81E62007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4285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87BBBE-CE79-1A11-0DCB-6EECF98C4F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50894" y="1461247"/>
            <a:ext cx="9117106" cy="2048716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ko-KR" altLang="en-US" sz="4800" b="1" dirty="0"/>
              <a:t>행동의사결정론이 주는 교훈</a:t>
            </a:r>
            <a:br>
              <a:rPr lang="en-US" altLang="ko-KR" sz="4800" dirty="0"/>
            </a:br>
            <a:r>
              <a:rPr lang="en-US" altLang="ko-KR" sz="3200" b="1" dirty="0"/>
              <a:t>Lessons from Behavioral Decision Theory</a:t>
            </a:r>
            <a:br>
              <a:rPr lang="en-US" altLang="ko-KR" sz="3200" b="1" dirty="0"/>
            </a:br>
            <a:endParaRPr lang="ko-KR" altLang="en-US" sz="3200" b="1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8F67F00-A69B-031A-D6FD-4C2C568214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39153" y="4016187"/>
            <a:ext cx="8749554" cy="2387599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ko-KR" altLang="en-US" b="1" dirty="0"/>
              <a:t>하영원</a:t>
            </a:r>
            <a:endParaRPr lang="en-US" altLang="ko-KR" b="1" dirty="0"/>
          </a:p>
          <a:p>
            <a:r>
              <a:rPr lang="ko-KR" altLang="en-US" dirty="0"/>
              <a:t>서강대학교 경영대학 명예교수 겸</a:t>
            </a:r>
            <a:endParaRPr lang="en-US" altLang="ko-KR" dirty="0"/>
          </a:p>
          <a:p>
            <a:r>
              <a:rPr lang="en-US" altLang="ko-KR" dirty="0"/>
              <a:t>SUNY Korea </a:t>
            </a:r>
            <a:r>
              <a:rPr lang="ko-KR" altLang="en-US" dirty="0"/>
              <a:t>석좌교수</a:t>
            </a:r>
            <a:endParaRPr lang="en-US" altLang="ko-KR" dirty="0"/>
          </a:p>
          <a:p>
            <a:r>
              <a:rPr lang="en-US" altLang="ko-KR" dirty="0"/>
              <a:t>2023. 11. 8.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671697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52929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US" altLang="ko-KR" b="1" dirty="0">
                <a:latin typeface="+mj-ea"/>
              </a:rPr>
              <a:t>I. </a:t>
            </a:r>
            <a:r>
              <a:rPr lang="ko-KR" altLang="en-US" b="1" dirty="0">
                <a:latin typeface="+mj-ea"/>
              </a:rPr>
              <a:t>의사결정</a:t>
            </a:r>
            <a:r>
              <a:rPr lang="en-US" altLang="ko-KR" b="1" dirty="0">
                <a:latin typeface="+mj-ea"/>
              </a:rPr>
              <a:t> (</a:t>
            </a:r>
            <a:r>
              <a:rPr lang="en-US" altLang="ko-K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</a:t>
            </a:r>
            <a:r>
              <a:rPr lang="en-US" altLang="ko-KR" b="1" dirty="0">
                <a:latin typeface="+mj-ea"/>
              </a:rPr>
              <a:t>)</a:t>
            </a:r>
            <a:endParaRPr lang="ko-KR" altLang="en-US" b="1" dirty="0">
              <a:latin typeface="+mj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2340" y="1578489"/>
            <a:ext cx="10515600" cy="4896451"/>
          </a:xfrm>
        </p:spPr>
        <p:txBody>
          <a:bodyPr>
            <a:normAutofit fontScale="62500" lnSpcReduction="20000"/>
          </a:bodyPr>
          <a:lstStyle/>
          <a:p>
            <a:r>
              <a:rPr lang="ko-KR" altLang="en-US" b="1" dirty="0"/>
              <a:t>우리의</a:t>
            </a:r>
            <a:r>
              <a:rPr lang="en-US" altLang="ko-KR" b="1" dirty="0"/>
              <a:t> </a:t>
            </a:r>
            <a:r>
              <a:rPr lang="ko-KR" altLang="en-US" b="1" dirty="0"/>
              <a:t>인생 </a:t>
            </a:r>
            <a:r>
              <a:rPr lang="en-US" altLang="ko-KR" b="1" dirty="0"/>
              <a:t>(</a:t>
            </a:r>
            <a:r>
              <a:rPr lang="ko-KR" altLang="en-US" b="1" dirty="0"/>
              <a:t>약 </a:t>
            </a:r>
            <a:r>
              <a:rPr lang="en-US" altLang="ko-KR" b="1" dirty="0"/>
              <a:t>80</a:t>
            </a:r>
            <a:r>
              <a:rPr lang="ko-KR" altLang="en-US" b="1" dirty="0"/>
              <a:t>년</a:t>
            </a:r>
            <a:r>
              <a:rPr lang="en-US" altLang="ko-KR" b="1" dirty="0"/>
              <a:t>) </a:t>
            </a:r>
            <a:r>
              <a:rPr lang="ko-KR" altLang="en-US" b="1" dirty="0"/>
              <a:t>은 </a:t>
            </a:r>
            <a:r>
              <a:rPr lang="en-US" altLang="ko-KR" b="1" dirty="0"/>
              <a:t>8</a:t>
            </a:r>
            <a:r>
              <a:rPr lang="ko-KR" altLang="en-US" b="1" dirty="0"/>
              <a:t>억 개의 </a:t>
            </a:r>
            <a:r>
              <a:rPr lang="en-US" altLang="ko-KR" b="1" dirty="0"/>
              <a:t>“</a:t>
            </a:r>
            <a:r>
              <a:rPr lang="ko-KR" altLang="en-US" b="1" dirty="0"/>
              <a:t>순간</a:t>
            </a:r>
            <a:r>
              <a:rPr lang="en-US" altLang="ko-KR" b="1" dirty="0"/>
              <a:t>＂</a:t>
            </a:r>
            <a:r>
              <a:rPr lang="ko-KR" altLang="en-US" b="1" dirty="0"/>
              <a:t>으로 구성되어 있음</a:t>
            </a:r>
            <a:r>
              <a:rPr lang="en-US" altLang="ko-KR" b="1" dirty="0"/>
              <a:t>.</a:t>
            </a:r>
          </a:p>
          <a:p>
            <a:pPr marL="0" indent="0">
              <a:buNone/>
            </a:pPr>
            <a:endParaRPr lang="en-US" altLang="ko-KR" b="1" dirty="0"/>
          </a:p>
          <a:p>
            <a:r>
              <a:rPr lang="ko-KR" altLang="en-US" b="1" dirty="0"/>
              <a:t>수 없이 많은 의사결정의 연속</a:t>
            </a:r>
            <a:r>
              <a:rPr lang="en-US" altLang="ko-KR" b="1" dirty="0"/>
              <a:t>…(</a:t>
            </a:r>
            <a:r>
              <a:rPr lang="ko-KR" altLang="en-US" b="1" dirty="0"/>
              <a:t>결정장애</a:t>
            </a:r>
            <a:r>
              <a:rPr lang="en-US" altLang="ko-KR" b="1" dirty="0"/>
              <a:t>?</a:t>
            </a:r>
            <a:r>
              <a:rPr lang="en-US" altLang="ko-KR" b="1" dirty="0">
                <a:sym typeface="Wingdings" panose="05000000000000000000" pitchFamily="2" charset="2"/>
              </a:rPr>
              <a:t> </a:t>
            </a:r>
            <a:r>
              <a:rPr lang="ko-KR" altLang="en-US" b="1" dirty="0">
                <a:sym typeface="Wingdings" panose="05000000000000000000" pitchFamily="2" charset="2"/>
              </a:rPr>
              <a:t>불행한 삶</a:t>
            </a:r>
            <a:r>
              <a:rPr lang="en-US" altLang="ko-KR" b="1" dirty="0"/>
              <a:t>)</a:t>
            </a:r>
          </a:p>
          <a:p>
            <a:endParaRPr lang="en-US" altLang="ko-KR" b="1" dirty="0"/>
          </a:p>
          <a:p>
            <a:r>
              <a:rPr lang="ko-KR" altLang="en-US" b="1" dirty="0"/>
              <a:t>의사결정의 예</a:t>
            </a:r>
            <a:r>
              <a:rPr lang="en-US" altLang="ko-KR" b="1" dirty="0"/>
              <a:t>:</a:t>
            </a:r>
          </a:p>
          <a:p>
            <a:pPr marL="0" indent="0">
              <a:buNone/>
            </a:pPr>
            <a:endParaRPr lang="en-US" altLang="ko-KR" b="1" dirty="0"/>
          </a:p>
          <a:p>
            <a:pPr marL="0" indent="0">
              <a:buNone/>
            </a:pPr>
            <a:r>
              <a:rPr lang="en-US" altLang="ko-KR" b="1" dirty="0"/>
              <a:t>   </a:t>
            </a:r>
            <a:r>
              <a:rPr lang="ko-KR" altLang="en-US" b="1" dirty="0"/>
              <a:t>소비자</a:t>
            </a:r>
            <a:r>
              <a:rPr lang="en-US" altLang="ko-KR" b="1" dirty="0"/>
              <a:t>: </a:t>
            </a:r>
            <a:r>
              <a:rPr lang="ko-KR" altLang="en-US" b="1" dirty="0"/>
              <a:t>점심은 무엇을 먹을까</a:t>
            </a:r>
            <a:r>
              <a:rPr lang="en-US" altLang="ko-KR" b="1" dirty="0"/>
              <a:t>? </a:t>
            </a:r>
            <a:r>
              <a:rPr lang="ko-KR" altLang="en-US" b="1" dirty="0" err="1"/>
              <a:t>짜장면</a:t>
            </a:r>
            <a:r>
              <a:rPr lang="en-US" altLang="ko-KR" b="1" dirty="0"/>
              <a:t>? </a:t>
            </a:r>
            <a:r>
              <a:rPr lang="ko-KR" altLang="en-US" b="1" dirty="0"/>
              <a:t>짬뽕</a:t>
            </a:r>
            <a:r>
              <a:rPr lang="en-US" altLang="ko-KR" b="1" dirty="0"/>
              <a:t>? </a:t>
            </a:r>
            <a:r>
              <a:rPr lang="ko-KR" altLang="en-US" b="1" dirty="0"/>
              <a:t>샌드위치</a:t>
            </a:r>
            <a:r>
              <a:rPr lang="en-US" altLang="ko-KR" b="1" dirty="0"/>
              <a:t>?.....</a:t>
            </a:r>
          </a:p>
          <a:p>
            <a:pPr marL="0" indent="0">
              <a:buNone/>
            </a:pPr>
            <a:r>
              <a:rPr lang="en-US" altLang="ko-KR" b="1" dirty="0"/>
              <a:t>   </a:t>
            </a:r>
            <a:r>
              <a:rPr lang="ko-KR" altLang="en-US" b="1" dirty="0"/>
              <a:t>경영자</a:t>
            </a:r>
            <a:r>
              <a:rPr lang="en-US" altLang="ko-KR" b="1" dirty="0"/>
              <a:t>: </a:t>
            </a:r>
            <a:r>
              <a:rPr lang="ko-KR" altLang="en-US" b="1" dirty="0"/>
              <a:t>어디에 투자를 할까</a:t>
            </a:r>
            <a:r>
              <a:rPr lang="en-US" altLang="ko-KR" b="1" dirty="0"/>
              <a:t>? </a:t>
            </a:r>
            <a:r>
              <a:rPr lang="ko-KR" altLang="en-US" b="1" dirty="0"/>
              <a:t>베트남</a:t>
            </a:r>
            <a:r>
              <a:rPr lang="en-US" altLang="ko-KR" b="1" dirty="0"/>
              <a:t>? </a:t>
            </a:r>
            <a:r>
              <a:rPr lang="ko-KR" altLang="en-US" b="1" dirty="0"/>
              <a:t>중국</a:t>
            </a:r>
            <a:r>
              <a:rPr lang="en-US" altLang="ko-KR" b="1" dirty="0"/>
              <a:t>? </a:t>
            </a:r>
            <a:r>
              <a:rPr lang="ko-KR" altLang="en-US" b="1" dirty="0"/>
              <a:t>인도네시아</a:t>
            </a:r>
            <a:r>
              <a:rPr lang="en-US" altLang="ko-KR" b="1" dirty="0"/>
              <a:t>?....</a:t>
            </a:r>
          </a:p>
          <a:p>
            <a:pPr marL="0" indent="0">
              <a:buNone/>
            </a:pPr>
            <a:r>
              <a:rPr lang="en-US" altLang="ko-KR" b="1" dirty="0"/>
              <a:t>   </a:t>
            </a:r>
            <a:r>
              <a:rPr lang="ko-KR" altLang="en-US" b="1" dirty="0"/>
              <a:t>개인</a:t>
            </a:r>
            <a:r>
              <a:rPr lang="en-US" altLang="ko-KR" b="1" dirty="0"/>
              <a:t>: </a:t>
            </a:r>
            <a:r>
              <a:rPr lang="ko-KR" altLang="en-US" b="1" dirty="0"/>
              <a:t>배우자 선택</a:t>
            </a:r>
            <a:r>
              <a:rPr lang="en-US" altLang="ko-KR" b="1" dirty="0"/>
              <a:t>, </a:t>
            </a:r>
            <a:r>
              <a:rPr lang="ko-KR" altLang="en-US" b="1" dirty="0"/>
              <a:t>취업</a:t>
            </a:r>
            <a:r>
              <a:rPr lang="en-US" altLang="ko-KR" b="1" dirty="0"/>
              <a:t>, </a:t>
            </a:r>
            <a:r>
              <a:rPr lang="ko-KR" altLang="en-US" b="1" dirty="0"/>
              <a:t>생일파티에 누구를 초대할까</a:t>
            </a:r>
            <a:r>
              <a:rPr lang="en-US" altLang="ko-KR" b="1" dirty="0"/>
              <a:t>?...</a:t>
            </a:r>
          </a:p>
          <a:p>
            <a:pPr marL="0" indent="0">
              <a:buNone/>
            </a:pPr>
            <a:endParaRPr lang="en-US" altLang="ko-KR" b="1" dirty="0"/>
          </a:p>
          <a:p>
            <a:pPr marL="0" indent="0">
              <a:buNone/>
            </a:pPr>
            <a:r>
              <a:rPr lang="en-US" altLang="ko-KR" b="1" dirty="0"/>
              <a:t>• </a:t>
            </a:r>
            <a:r>
              <a:rPr lang="ko-KR" altLang="en-US" b="1" dirty="0"/>
              <a:t>행동의사결정론 </a:t>
            </a:r>
            <a:r>
              <a:rPr lang="en-US" altLang="ko-KR" b="1" dirty="0"/>
              <a:t>(behavioral decision theory; BDT)</a:t>
            </a:r>
            <a:r>
              <a:rPr lang="ko-KR" altLang="en-US" b="1" dirty="0"/>
              <a:t>의</a:t>
            </a:r>
            <a:r>
              <a:rPr lang="en-US" altLang="ko-KR" b="1" dirty="0"/>
              <a:t> </a:t>
            </a:r>
            <a:r>
              <a:rPr lang="ko-KR" altLang="en-US" b="1" dirty="0"/>
              <a:t>연구 주제</a:t>
            </a:r>
            <a:r>
              <a:rPr lang="en-US" altLang="ko-KR" b="1" dirty="0"/>
              <a:t>: </a:t>
            </a:r>
          </a:p>
          <a:p>
            <a:pPr marL="0" indent="0">
              <a:buNone/>
            </a:pPr>
            <a:r>
              <a:rPr lang="en-US" altLang="ko-KR" b="1" dirty="0"/>
              <a:t>   </a:t>
            </a:r>
            <a:r>
              <a:rPr lang="ko-KR" altLang="en-US" b="1" dirty="0"/>
              <a:t>인간의 의사결정은 어떻게 이루어지며</a:t>
            </a:r>
            <a:r>
              <a:rPr lang="en-US" altLang="ko-KR" b="1" dirty="0"/>
              <a:t>,</a:t>
            </a:r>
            <a:r>
              <a:rPr lang="ko-KR" altLang="en-US" b="1" dirty="0"/>
              <a:t> 그 바탕에는 어떤 심리적 기제가 작용하고 있는가</a:t>
            </a:r>
            <a:r>
              <a:rPr lang="en-US" altLang="ko-KR" b="1" dirty="0"/>
              <a:t>?</a:t>
            </a:r>
          </a:p>
          <a:p>
            <a:pPr marL="0" indent="0">
              <a:buNone/>
            </a:pPr>
            <a:endParaRPr lang="en-US" altLang="ko-KR" b="1" dirty="0"/>
          </a:p>
          <a:p>
            <a:pPr marL="0" indent="0">
              <a:buNone/>
            </a:pPr>
            <a:r>
              <a:rPr lang="en-US" altLang="ko-KR" b="1" dirty="0"/>
              <a:t>• </a:t>
            </a:r>
            <a:r>
              <a:rPr lang="ko-KR" altLang="en-US" b="1" dirty="0"/>
              <a:t>규범적 </a:t>
            </a:r>
            <a:r>
              <a:rPr lang="en-US" altLang="ko-KR" b="1" dirty="0"/>
              <a:t>(normative) </a:t>
            </a:r>
            <a:r>
              <a:rPr lang="ko-KR" altLang="en-US" b="1" dirty="0"/>
              <a:t>의사결정론 </a:t>
            </a:r>
            <a:r>
              <a:rPr lang="en-US" altLang="ko-KR" b="1" dirty="0"/>
              <a:t>vs. </a:t>
            </a:r>
            <a:r>
              <a:rPr lang="ko-KR" altLang="en-US" b="1" dirty="0"/>
              <a:t>기술적 </a:t>
            </a:r>
            <a:r>
              <a:rPr lang="en-US" altLang="ko-KR" b="1" dirty="0"/>
              <a:t>(</a:t>
            </a:r>
            <a:r>
              <a:rPr lang="ko-KR" altLang="en-US" b="1" dirty="0"/>
              <a:t>記述的</a:t>
            </a:r>
            <a:r>
              <a:rPr lang="en-US" altLang="ko-KR" b="1" dirty="0"/>
              <a:t>, descriptive) </a:t>
            </a:r>
            <a:r>
              <a:rPr lang="ko-KR" altLang="en-US" b="1" dirty="0"/>
              <a:t>의사결정론</a:t>
            </a:r>
            <a:endParaRPr lang="en-US" altLang="ko-KR" b="1" dirty="0"/>
          </a:p>
          <a:p>
            <a:pPr marL="0" indent="0">
              <a:buNone/>
            </a:pPr>
            <a:r>
              <a:rPr lang="en-US" altLang="ko-KR" b="1" dirty="0"/>
              <a:t>    (‘Behavioral Decision Making’ Prof. Robin Hogarth, University of Chicago)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453713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3" r="38930"/>
          <a:stretch/>
        </p:blipFill>
        <p:spPr bwMode="auto">
          <a:xfrm>
            <a:off x="1143000" y="1887085"/>
            <a:ext cx="3322864" cy="362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918229" y="1887085"/>
            <a:ext cx="6738311" cy="22467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 defTabSz="956837">
              <a:spcBef>
                <a:spcPts val="600"/>
              </a:spcBef>
              <a:defRPr/>
            </a:pPr>
            <a:r>
              <a:rPr kumimoji="1" lang="en-US" altLang="ko-KR" sz="2400" b="1" dirty="0">
                <a:ln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“</a:t>
            </a:r>
            <a:r>
              <a:rPr lang="en-US" altLang="ko-KR" sz="2400" b="1" spc="-55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Problems cannot be solved by the same level of </a:t>
            </a:r>
          </a:p>
          <a:p>
            <a:pPr algn="ctr" defTabSz="956837">
              <a:spcBef>
                <a:spcPts val="600"/>
              </a:spcBef>
              <a:defRPr/>
            </a:pPr>
            <a:r>
              <a:rPr lang="en-US" altLang="ko-KR" sz="2400" b="1" spc="-55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thinking that created them.</a:t>
            </a:r>
            <a:r>
              <a:rPr kumimoji="1" lang="en-US" altLang="ko-KR" sz="2400" b="1" dirty="0">
                <a:ln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”</a:t>
            </a:r>
          </a:p>
          <a:p>
            <a:pPr algn="ctr" defTabSz="956837">
              <a:spcBef>
                <a:spcPts val="600"/>
              </a:spcBef>
              <a:defRPr/>
            </a:pPr>
            <a:endParaRPr kumimoji="1" lang="en-US" altLang="ko-KR" sz="2400" b="1" dirty="0">
              <a:ln>
                <a:prstDash val="solid"/>
              </a:ln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나눔고딕" panose="020D0604000000000000" pitchFamily="50" charset="-127"/>
              <a:cs typeface="Times New Roman" panose="02020603050405020304" pitchFamily="18" charset="0"/>
            </a:endParaRPr>
          </a:p>
          <a:p>
            <a:pPr algn="ctr" defTabSz="956837">
              <a:spcBef>
                <a:spcPts val="600"/>
              </a:spcBef>
              <a:defRPr/>
            </a:pPr>
            <a:r>
              <a:rPr kumimoji="1" lang="en-US" altLang="ko-KR" sz="2400" b="1" dirty="0">
                <a:ln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“</a:t>
            </a:r>
            <a:r>
              <a:rPr kumimoji="1" lang="ko-KR" altLang="en-US" sz="2400" b="1" dirty="0">
                <a:ln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어떤 문제든 그 문제를 만들어낸 생각과 동일한 </a:t>
            </a:r>
            <a:endParaRPr kumimoji="1" lang="en-US" altLang="ko-KR" sz="2400" b="1" dirty="0">
              <a:ln>
                <a:prstDash val="solid"/>
              </a:ln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나눔고딕" panose="020D0604000000000000" pitchFamily="50" charset="-127"/>
              <a:cs typeface="Times New Roman" panose="02020603050405020304" pitchFamily="18" charset="0"/>
            </a:endParaRPr>
          </a:p>
          <a:p>
            <a:pPr algn="ctr" defTabSz="956837">
              <a:spcBef>
                <a:spcPts val="600"/>
              </a:spcBef>
              <a:defRPr/>
            </a:pPr>
            <a:r>
              <a:rPr kumimoji="1" lang="ko-KR" altLang="en-US" sz="2400" b="1" dirty="0">
                <a:ln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수준의 생각으로는 풀리지 않는다</a:t>
            </a:r>
            <a:r>
              <a:rPr kumimoji="1" lang="en-US" altLang="ko-KR" sz="2400" b="1" dirty="0">
                <a:ln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.”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48" t="69637" r="7210" b="19991"/>
          <a:stretch/>
        </p:blipFill>
        <p:spPr bwMode="auto">
          <a:xfrm>
            <a:off x="7865738" y="4794422"/>
            <a:ext cx="2349181" cy="408951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7339285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0AD4FEFB-2D61-4354-AEEF-AD11FD6C6B5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978632" y="563537"/>
            <a:ext cx="6234736" cy="5355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b="1" dirty="0"/>
              <a:t>Frame Change </a:t>
            </a:r>
            <a:r>
              <a:rPr lang="ko-KR" altLang="en-US" sz="3200" b="1" dirty="0"/>
              <a:t>의</a:t>
            </a:r>
            <a:r>
              <a:rPr lang="en-US" altLang="ko-KR" sz="3200" b="1" dirty="0"/>
              <a:t> </a:t>
            </a:r>
            <a:r>
              <a:rPr lang="ko-KR" altLang="en-US" sz="3200" b="1" dirty="0"/>
              <a:t>힘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640236" y="1502382"/>
            <a:ext cx="1072701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sz="2400" dirty="0"/>
              <a:t>Isaac Newton (1643-1727) : </a:t>
            </a:r>
            <a:r>
              <a:rPr lang="en-US" altLang="ko-KR" sz="2400" i="1" dirty="0"/>
              <a:t>Principia</a:t>
            </a:r>
            <a:r>
              <a:rPr lang="en-US" altLang="ko-KR" sz="2400" dirty="0"/>
              <a:t> </a:t>
            </a:r>
            <a:r>
              <a:rPr lang="en-US" altLang="ko-KR" sz="2400" i="1" dirty="0"/>
              <a:t>Mathematica</a:t>
            </a:r>
            <a:r>
              <a:rPr lang="en-US" altLang="ko-KR" sz="2400" dirty="0"/>
              <a:t> (1687) </a:t>
            </a:r>
            <a:br>
              <a:rPr lang="en-US" altLang="ko-KR" sz="2400" dirty="0"/>
            </a:br>
            <a:r>
              <a:rPr lang="en-US" altLang="ko-KR" sz="2400" dirty="0">
                <a:sym typeface="Wingdings" panose="05000000000000000000" pitchFamily="2" charset="2"/>
              </a:rPr>
              <a:t> </a:t>
            </a:r>
            <a:r>
              <a:rPr lang="ko-KR" altLang="en-US" sz="2400" dirty="0">
                <a:sym typeface="Wingdings" panose="05000000000000000000" pitchFamily="2" charset="2"/>
              </a:rPr>
              <a:t>역학의</a:t>
            </a:r>
            <a:r>
              <a:rPr lang="en-US" altLang="ko-KR" sz="2400" dirty="0">
                <a:sym typeface="Wingdings" panose="05000000000000000000" pitchFamily="2" charset="2"/>
              </a:rPr>
              <a:t> </a:t>
            </a:r>
            <a:r>
              <a:rPr lang="ko-KR" altLang="en-US" sz="2400" dirty="0">
                <a:sym typeface="Wingdings" panose="05000000000000000000" pitchFamily="2" charset="2"/>
              </a:rPr>
              <a:t>법칙 </a:t>
            </a:r>
            <a:r>
              <a:rPr lang="en-US" altLang="ko-KR" sz="2400" dirty="0">
                <a:sym typeface="Wingdings" panose="05000000000000000000" pitchFamily="2" charset="2"/>
              </a:rPr>
              <a:t>(</a:t>
            </a:r>
            <a:r>
              <a:rPr lang="ko-KR" altLang="en-US" sz="2400" dirty="0">
                <a:sym typeface="Wingdings" panose="05000000000000000000" pitchFamily="2" charset="2"/>
              </a:rPr>
              <a:t>신의 언어</a:t>
            </a:r>
            <a:r>
              <a:rPr lang="en-US" altLang="ko-KR" sz="2400" dirty="0">
                <a:sym typeface="Wingdings" panose="05000000000000000000" pitchFamily="2" charset="2"/>
              </a:rPr>
              <a:t>? 200</a:t>
            </a:r>
            <a:r>
              <a:rPr lang="ko-KR" altLang="en-US" sz="2400" dirty="0">
                <a:sym typeface="Wingdings" panose="05000000000000000000" pitchFamily="2" charset="2"/>
              </a:rPr>
              <a:t>여년 동안 </a:t>
            </a:r>
            <a:r>
              <a:rPr lang="en-US" altLang="ko-KR" sz="2400" dirty="0">
                <a:sym typeface="Wingdings" panose="05000000000000000000" pitchFamily="2" charset="2"/>
              </a:rPr>
              <a:t>paradigm</a:t>
            </a:r>
            <a:r>
              <a:rPr lang="ko-KR" altLang="en-US" sz="2400" dirty="0">
                <a:sym typeface="Wingdings" panose="05000000000000000000" pitchFamily="2" charset="2"/>
              </a:rPr>
              <a:t>의</a:t>
            </a:r>
            <a:r>
              <a:rPr lang="en-US" altLang="ko-KR" sz="2400" dirty="0">
                <a:sym typeface="Wingdings" panose="05000000000000000000" pitchFamily="2" charset="2"/>
              </a:rPr>
              <a:t> </a:t>
            </a:r>
            <a:r>
              <a:rPr lang="ko-KR" altLang="en-US" sz="2400" dirty="0">
                <a:sym typeface="Wingdings" panose="05000000000000000000" pitchFamily="2" charset="2"/>
              </a:rPr>
              <a:t>위치</a:t>
            </a:r>
            <a:r>
              <a:rPr lang="en-US" altLang="ko-KR" sz="2400" dirty="0">
                <a:sym typeface="Wingdings" panose="05000000000000000000" pitchFamily="2" charset="2"/>
              </a:rPr>
              <a:t>)</a:t>
            </a:r>
          </a:p>
          <a:p>
            <a:pPr marL="285750" indent="-285750">
              <a:buFontTx/>
              <a:buChar char="-"/>
            </a:pPr>
            <a:endParaRPr lang="en-US" altLang="ko-KR" sz="2400" dirty="0">
              <a:sym typeface="Wingdings" panose="05000000000000000000" pitchFamily="2" charset="2"/>
            </a:endParaRPr>
          </a:p>
          <a:p>
            <a:pPr marL="285750" indent="-285750">
              <a:buFontTx/>
              <a:buChar char="-"/>
            </a:pPr>
            <a:endParaRPr lang="en-US" altLang="ko-KR" sz="2400" dirty="0">
              <a:sym typeface="Wingdings" panose="05000000000000000000" pitchFamily="2" charset="2"/>
            </a:endParaRPr>
          </a:p>
          <a:p>
            <a:pPr marL="285750" indent="-285750">
              <a:buFontTx/>
              <a:buChar char="-"/>
            </a:pPr>
            <a:r>
              <a:rPr lang="en-US" altLang="ko-KR" sz="2400" dirty="0">
                <a:sym typeface="Wingdings" panose="05000000000000000000" pitchFamily="2" charset="2"/>
              </a:rPr>
              <a:t>Anomalies (Newtonian</a:t>
            </a:r>
            <a:r>
              <a:rPr lang="ko-KR" altLang="en-US" sz="2400" dirty="0">
                <a:sym typeface="Wingdings" panose="05000000000000000000" pitchFamily="2" charset="2"/>
              </a:rPr>
              <a:t> </a:t>
            </a:r>
            <a:r>
              <a:rPr lang="en-US" altLang="ko-KR" sz="2400" dirty="0">
                <a:sym typeface="Wingdings" panose="05000000000000000000" pitchFamily="2" charset="2"/>
              </a:rPr>
              <a:t>Mechanics</a:t>
            </a:r>
            <a:r>
              <a:rPr lang="ko-KR" altLang="en-US" sz="2400" dirty="0">
                <a:sym typeface="Wingdings" panose="05000000000000000000" pitchFamily="2" charset="2"/>
              </a:rPr>
              <a:t> 에 위배되는 현상들</a:t>
            </a:r>
            <a:r>
              <a:rPr lang="en-US" altLang="ko-KR" sz="2400" dirty="0">
                <a:sym typeface="Wingdings" panose="05000000000000000000" pitchFamily="2" charset="2"/>
              </a:rPr>
              <a:t>)</a:t>
            </a:r>
            <a:r>
              <a:rPr lang="ko-KR" altLang="en-US" sz="2400" dirty="0">
                <a:sym typeface="Wingdings" panose="05000000000000000000" pitchFamily="2" charset="2"/>
              </a:rPr>
              <a:t>의 발견</a:t>
            </a:r>
            <a:endParaRPr lang="en-US" altLang="ko-KR" sz="2400" dirty="0">
              <a:sym typeface="Wingdings" panose="05000000000000000000" pitchFamily="2" charset="2"/>
            </a:endParaRPr>
          </a:p>
          <a:p>
            <a:pPr marL="285750" indent="-285750">
              <a:buFontTx/>
              <a:buChar char="-"/>
            </a:pPr>
            <a:endParaRPr lang="en-US" altLang="ko-KR" sz="2400" dirty="0">
              <a:sym typeface="Wingdings" panose="05000000000000000000" pitchFamily="2" charset="2"/>
            </a:endParaRPr>
          </a:p>
          <a:p>
            <a:pPr marL="285750" indent="-285750">
              <a:buFontTx/>
              <a:buChar char="-"/>
            </a:pPr>
            <a:endParaRPr lang="en-US" altLang="ko-KR" sz="2400" dirty="0">
              <a:sym typeface="Wingdings" panose="05000000000000000000" pitchFamily="2" charset="2"/>
            </a:endParaRPr>
          </a:p>
          <a:p>
            <a:pPr marL="285750" indent="-285750">
              <a:buFontTx/>
              <a:buChar char="-"/>
            </a:pPr>
            <a:r>
              <a:rPr lang="en-US" altLang="ko-KR" sz="2400" dirty="0">
                <a:sym typeface="Wingdings" panose="05000000000000000000" pitchFamily="2" charset="2"/>
              </a:rPr>
              <a:t>Albert Einstein (1879-1955)  </a:t>
            </a:r>
            <a:r>
              <a:rPr lang="ko-KR" altLang="en-US" sz="2400" dirty="0">
                <a:sym typeface="Wingdings" panose="05000000000000000000" pitchFamily="2" charset="2"/>
              </a:rPr>
              <a:t>이론</a:t>
            </a:r>
            <a:r>
              <a:rPr lang="en-US" altLang="ko-KR" sz="2400" dirty="0">
                <a:sym typeface="Wingdings" panose="05000000000000000000" pitchFamily="2" charset="2"/>
              </a:rPr>
              <a:t> </a:t>
            </a:r>
            <a:r>
              <a:rPr lang="ko-KR" altLang="en-US" sz="2400" dirty="0">
                <a:sym typeface="Wingdings" panose="05000000000000000000" pitchFamily="2" charset="2"/>
              </a:rPr>
              <a:t>물리학자 </a:t>
            </a:r>
            <a:endParaRPr lang="en-US" altLang="ko-KR" sz="2400" dirty="0">
              <a:sym typeface="Wingdings" panose="05000000000000000000" pitchFamily="2" charset="2"/>
            </a:endParaRPr>
          </a:p>
          <a:p>
            <a:r>
              <a:rPr lang="en-US" altLang="ko-KR" sz="2400" dirty="0">
                <a:sym typeface="Wingdings" panose="05000000000000000000" pitchFamily="2" charset="2"/>
              </a:rPr>
              <a:t>   (</a:t>
            </a:r>
            <a:r>
              <a:rPr lang="ko-KR" altLang="en-US" sz="2400" dirty="0">
                <a:sym typeface="Wingdings" panose="05000000000000000000" pitchFamily="2" charset="2"/>
              </a:rPr>
              <a:t>기존 이론의 암묵적 가정이나 당연하다고 생각했던 것들을 거부하고</a:t>
            </a:r>
            <a:endParaRPr lang="en-US" altLang="ko-KR" sz="2400" dirty="0">
              <a:sym typeface="Wingdings" panose="05000000000000000000" pitchFamily="2" charset="2"/>
            </a:endParaRPr>
          </a:p>
          <a:p>
            <a:r>
              <a:rPr lang="ko-KR" altLang="en-US" sz="2400" dirty="0">
                <a:sym typeface="Wingdings" panose="05000000000000000000" pitchFamily="2" charset="2"/>
              </a:rPr>
              <a:t>    물리학적 세계를 이해하는 새로운 </a:t>
            </a:r>
            <a:r>
              <a:rPr lang="en-US" altLang="ko-KR" sz="2400" dirty="0">
                <a:sym typeface="Wingdings" panose="05000000000000000000" pitchFamily="2" charset="2"/>
              </a:rPr>
              <a:t>paradigm</a:t>
            </a:r>
            <a:r>
              <a:rPr lang="ko-KR" altLang="en-US" sz="2400" dirty="0">
                <a:sym typeface="Wingdings" panose="05000000000000000000" pitchFamily="2" charset="2"/>
              </a:rPr>
              <a:t>을 만들어 냄</a:t>
            </a:r>
            <a:r>
              <a:rPr lang="en-US" altLang="ko-KR" sz="2400" dirty="0">
                <a:sym typeface="Wingdings" panose="05000000000000000000" pitchFamily="2" charset="2"/>
              </a:rPr>
              <a:t>)</a:t>
            </a:r>
          </a:p>
          <a:p>
            <a:r>
              <a:rPr lang="en-US" altLang="ko-KR" sz="2400" dirty="0">
                <a:sym typeface="Wingdings" panose="05000000000000000000" pitchFamily="2" charset="2"/>
              </a:rPr>
              <a:t>    : frame change </a:t>
            </a:r>
          </a:p>
          <a:p>
            <a:endParaRPr lang="en-US" altLang="ko-KR" sz="24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049091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87BBBE-CE79-1A11-0DCB-6EECF98C4F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244319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altLang="ko-KR" sz="4000" b="1" dirty="0"/>
              <a:t>II. </a:t>
            </a:r>
            <a:r>
              <a:rPr lang="ko-KR" altLang="en-US" sz="4000" b="1" dirty="0"/>
              <a:t>행동적</a:t>
            </a:r>
            <a:r>
              <a:rPr lang="en-US" altLang="ko-KR" sz="4000" b="1" dirty="0"/>
              <a:t> </a:t>
            </a:r>
            <a:r>
              <a:rPr lang="ko-KR" altLang="en-US" sz="4000" b="1" dirty="0"/>
              <a:t>의사결정론 분야에서 </a:t>
            </a:r>
            <a:br>
              <a:rPr lang="en-US" altLang="ko-KR" sz="4000" b="1" dirty="0"/>
            </a:br>
            <a:r>
              <a:rPr lang="ko-KR" altLang="en-US" sz="4000" b="1" dirty="0"/>
              <a:t>노벨경제학상을 수상한 </a:t>
            </a:r>
            <a:r>
              <a:rPr lang="en-US" altLang="ko-KR" sz="4000" b="1" dirty="0"/>
              <a:t>3</a:t>
            </a:r>
            <a:r>
              <a:rPr lang="ko-KR" altLang="en-US" sz="4000" b="1" dirty="0"/>
              <a:t>인의 학자들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8F67F00-A69B-031A-D6FD-4C2C568214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128683"/>
            <a:ext cx="9144000" cy="3155576"/>
          </a:xfrm>
        </p:spPr>
        <p:txBody>
          <a:bodyPr>
            <a:normAutofit fontScale="92500"/>
          </a:bodyPr>
          <a:lstStyle/>
          <a:p>
            <a:pPr algn="l"/>
            <a:r>
              <a:rPr lang="en-US" altLang="ko-KR" b="1" dirty="0"/>
              <a:t>Herbert A. Simon </a:t>
            </a:r>
            <a:r>
              <a:rPr lang="en-US" altLang="ko-KR" dirty="0"/>
              <a:t>(1978): </a:t>
            </a:r>
            <a:r>
              <a:rPr lang="ko-KR" altLang="en-US" dirty="0"/>
              <a:t>제한된</a:t>
            </a:r>
            <a:r>
              <a:rPr lang="en-US" altLang="ko-KR" dirty="0"/>
              <a:t> </a:t>
            </a:r>
            <a:r>
              <a:rPr lang="ko-KR" altLang="en-US" dirty="0"/>
              <a:t>합리성 </a:t>
            </a:r>
            <a:r>
              <a:rPr lang="en-US" altLang="ko-KR" dirty="0"/>
              <a:t>(bounded rationality)</a:t>
            </a:r>
          </a:p>
          <a:p>
            <a:pPr algn="l"/>
            <a:endParaRPr lang="en-US" altLang="ko-KR" dirty="0"/>
          </a:p>
          <a:p>
            <a:pPr algn="l"/>
            <a:r>
              <a:rPr lang="en-US" altLang="ko-KR" b="1" dirty="0"/>
              <a:t>Daniel Kahneman </a:t>
            </a:r>
            <a:r>
              <a:rPr lang="en-US" altLang="ko-KR" dirty="0"/>
              <a:t>(2002): Amos Tversky </a:t>
            </a:r>
            <a:r>
              <a:rPr lang="ko-KR" altLang="en-US" dirty="0"/>
              <a:t>와의 협업을 통해 이룬</a:t>
            </a:r>
            <a:endParaRPr lang="en-US" altLang="ko-KR" dirty="0"/>
          </a:p>
          <a:p>
            <a:pPr algn="l"/>
            <a:r>
              <a:rPr lang="ko-KR" altLang="en-US" dirty="0"/>
              <a:t>   업적</a:t>
            </a:r>
            <a:r>
              <a:rPr lang="en-US" altLang="ko-KR" dirty="0"/>
              <a:t>: Heuristics &amp; Biases Approach, Prospect theory (1979)</a:t>
            </a:r>
          </a:p>
          <a:p>
            <a:pPr algn="l"/>
            <a:endParaRPr lang="en-US" altLang="ko-KR" dirty="0"/>
          </a:p>
          <a:p>
            <a:pPr algn="l"/>
            <a:r>
              <a:rPr lang="en-US" altLang="ko-KR" b="1" dirty="0"/>
              <a:t>Richard Thaler </a:t>
            </a:r>
            <a:r>
              <a:rPr lang="en-US" altLang="ko-KR" dirty="0"/>
              <a:t>(2017): </a:t>
            </a:r>
            <a:r>
              <a:rPr lang="ko-KR" altLang="en-US" dirty="0"/>
              <a:t>행동경제학의 기초를 마련함</a:t>
            </a:r>
            <a:r>
              <a:rPr lang="en-US" altLang="ko-KR" dirty="0"/>
              <a:t>. Kahneman</a:t>
            </a:r>
            <a:r>
              <a:rPr lang="ko-KR" altLang="en-US" dirty="0"/>
              <a:t> </a:t>
            </a:r>
            <a:r>
              <a:rPr lang="en-US" altLang="ko-KR" dirty="0"/>
              <a:t>&amp;</a:t>
            </a:r>
          </a:p>
          <a:p>
            <a:pPr algn="l"/>
            <a:r>
              <a:rPr lang="en-US" altLang="ko-KR" dirty="0"/>
              <a:t>   Tversky </a:t>
            </a:r>
            <a:r>
              <a:rPr lang="ko-KR" altLang="en-US" dirty="0"/>
              <a:t>에 강한 영향을 받음</a:t>
            </a:r>
            <a:r>
              <a:rPr lang="en-US" altLang="ko-KR" dirty="0"/>
              <a:t>. 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46040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878541" y="559294"/>
            <a:ext cx="10218546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 fontAlgn="base" latinLnBrk="1">
              <a:spcAft>
                <a:spcPts val="0"/>
              </a:spcAft>
            </a:pPr>
            <a:r>
              <a:rPr lang="ko-KR" altLang="en-US" sz="3200" kern="0" dirty="0">
                <a:solidFill>
                  <a:srgbClr val="000000"/>
                </a:solidFill>
                <a:latin typeface="Times New Roman" panose="02020603050405020304" pitchFamily="18" charset="0"/>
                <a:ea typeface="명조"/>
                <a:cs typeface="Times New Roman" panose="02020603050405020304" pitchFamily="18" charset="0"/>
              </a:rPr>
              <a:t>  </a:t>
            </a:r>
            <a:r>
              <a:rPr lang="en-US" altLang="ko-KR" sz="3200" b="1" kern="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1.</a:t>
            </a:r>
            <a:r>
              <a:rPr lang="ko-KR" altLang="en-US" sz="3200" kern="0" dirty="0">
                <a:solidFill>
                  <a:srgbClr val="000000"/>
                </a:solidFill>
                <a:latin typeface="Times New Roman" panose="02020603050405020304" pitchFamily="18" charset="0"/>
                <a:ea typeface="명조"/>
                <a:cs typeface="Times New Roman" panose="02020603050405020304" pitchFamily="18" charset="0"/>
              </a:rPr>
              <a:t>  </a:t>
            </a:r>
            <a:r>
              <a:rPr lang="en-US" altLang="ko-KR" sz="32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명조"/>
                <a:cs typeface="Times New Roman" panose="02020603050405020304" pitchFamily="18" charset="0"/>
              </a:rPr>
              <a:t>Herbert Simon: </a:t>
            </a:r>
            <a:r>
              <a:rPr lang="ko-KR" altLang="en-US" sz="32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명조"/>
                <a:cs typeface="Times New Roman" panose="02020603050405020304" pitchFamily="18" charset="0"/>
              </a:rPr>
              <a:t>제한된 합리성 </a:t>
            </a:r>
            <a:r>
              <a:rPr lang="en-US" altLang="ko-KR" sz="32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명조"/>
                <a:cs typeface="Times New Roman" panose="02020603050405020304" pitchFamily="18" charset="0"/>
              </a:rPr>
              <a:t>(bounded rationality)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0172C06-54C9-477E-B40B-076E3A80AD22}"/>
              </a:ext>
            </a:extLst>
          </p:cNvPr>
          <p:cNvSpPr txBox="1"/>
          <p:nvPr/>
        </p:nvSpPr>
        <p:spPr>
          <a:xfrm>
            <a:off x="381740" y="1526959"/>
            <a:ext cx="1155872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+mn-ea"/>
                <a:cs typeface="Times New Roman" panose="02020603050405020304" pitchFamily="18" charset="0"/>
              </a:rPr>
              <a:t>* </a:t>
            </a:r>
            <a:r>
              <a:rPr lang="ko-KR" altLang="en-US" b="1" dirty="0">
                <a:latin typeface="+mn-ea"/>
                <a:cs typeface="Times New Roman" panose="02020603050405020304" pitchFamily="18" charset="0"/>
              </a:rPr>
              <a:t>전통적</a:t>
            </a:r>
            <a:r>
              <a:rPr lang="en-US" altLang="ko-KR" b="1" dirty="0">
                <a:latin typeface="+mn-ea"/>
                <a:cs typeface="Times New Roman" panose="02020603050405020304" pitchFamily="18" charset="0"/>
              </a:rPr>
              <a:t> </a:t>
            </a:r>
            <a:r>
              <a:rPr lang="ko-KR" altLang="en-US" b="1" dirty="0">
                <a:latin typeface="+mn-ea"/>
                <a:cs typeface="Times New Roman" panose="02020603050405020304" pitchFamily="18" charset="0"/>
              </a:rPr>
              <a:t>경제학 </a:t>
            </a:r>
            <a:r>
              <a:rPr lang="ko-KR" altLang="en-US" dirty="0">
                <a:latin typeface="+mn-ea"/>
                <a:cs typeface="Times New Roman" panose="02020603050405020304" pitchFamily="18" charset="0"/>
              </a:rPr>
              <a:t>이론에서 가정하는 인간</a:t>
            </a:r>
            <a:r>
              <a:rPr lang="en-US" altLang="ko-KR" dirty="0">
                <a:latin typeface="+mn-ea"/>
                <a:cs typeface="Times New Roman" panose="02020603050405020304" pitchFamily="18" charset="0"/>
              </a:rPr>
              <a:t>? </a:t>
            </a:r>
            <a:r>
              <a:rPr lang="ko-KR" altLang="en-US" dirty="0">
                <a:latin typeface="+mn-ea"/>
                <a:cs typeface="Times New Roman" panose="02020603050405020304" pitchFamily="18" charset="0"/>
              </a:rPr>
              <a:t>경제학적 의미의 합리성을 가진 인간 </a:t>
            </a:r>
            <a:endParaRPr lang="en-US" altLang="ko-KR" dirty="0">
              <a:latin typeface="+mn-ea"/>
              <a:cs typeface="Times New Roman" panose="02020603050405020304" pitchFamily="18" charset="0"/>
            </a:endParaRPr>
          </a:p>
          <a:p>
            <a:r>
              <a:rPr lang="en-US" altLang="ko-KR" dirty="0">
                <a:latin typeface="+mn-ea"/>
                <a:cs typeface="Times New Roman" panose="02020603050405020304" pitchFamily="18" charset="0"/>
              </a:rPr>
              <a:t>   </a:t>
            </a:r>
            <a:r>
              <a:rPr lang="en-US" altLang="ko-KR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ko-KR" altLang="en-US" b="1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최적화</a:t>
            </a:r>
            <a:r>
              <a:rPr lang="ko-KR" altLang="en-US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ko-KR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(e.g.,</a:t>
            </a:r>
            <a:r>
              <a:rPr lang="ko-KR" altLang="en-US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효용 극대화</a:t>
            </a:r>
            <a:r>
              <a:rPr lang="en-US" altLang="ko-KR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, </a:t>
            </a:r>
            <a:r>
              <a:rPr lang="ko-KR" altLang="en-US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비용 극소화</a:t>
            </a:r>
            <a:r>
              <a:rPr lang="en-US" altLang="ko-KR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,…</a:t>
            </a:r>
            <a:r>
              <a:rPr lang="ko-KR" altLang="en-US" b="1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가치 극대화</a:t>
            </a:r>
            <a:r>
              <a:rPr lang="en-US" altLang="ko-KR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)  </a:t>
            </a:r>
            <a:r>
              <a:rPr lang="ko-KR" altLang="en-US" b="1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합리적 인간</a:t>
            </a:r>
            <a:endParaRPr lang="en-US" altLang="ko-KR" b="1" dirty="0">
              <a:latin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endParaRPr lang="en-US" altLang="ko-KR" dirty="0">
              <a:latin typeface="+mn-ea"/>
              <a:cs typeface="Times New Roman" panose="02020603050405020304" pitchFamily="18" charset="0"/>
            </a:endParaRPr>
          </a:p>
          <a:p>
            <a:r>
              <a:rPr lang="en-US" altLang="ko-KR" dirty="0">
                <a:latin typeface="+mn-ea"/>
                <a:cs typeface="Times New Roman" panose="02020603050405020304" pitchFamily="18" charset="0"/>
              </a:rPr>
              <a:t>*</a:t>
            </a:r>
            <a:r>
              <a:rPr lang="ko-KR" altLang="en-US" dirty="0">
                <a:latin typeface="+mn-ea"/>
                <a:cs typeface="Times New Roman" panose="02020603050405020304" pitchFamily="18" charset="0"/>
              </a:rPr>
              <a:t> </a:t>
            </a:r>
            <a:r>
              <a:rPr lang="ko-KR" altLang="en-US" b="1" dirty="0">
                <a:latin typeface="+mn-ea"/>
                <a:cs typeface="Times New Roman" panose="02020603050405020304" pitchFamily="18" charset="0"/>
              </a:rPr>
              <a:t>경제적 인간 </a:t>
            </a:r>
            <a:r>
              <a:rPr lang="en-US" altLang="ko-KR" dirty="0">
                <a:latin typeface="+mn-ea"/>
                <a:cs typeface="Times New Roman" panose="02020603050405020304" pitchFamily="18" charset="0"/>
              </a:rPr>
              <a:t>(Economic man: </a:t>
            </a:r>
            <a:r>
              <a:rPr lang="en-US" altLang="ko-KR" i="1" dirty="0">
                <a:latin typeface="+mn-ea"/>
                <a:cs typeface="Times New Roman" panose="02020603050405020304" pitchFamily="18" charset="0"/>
              </a:rPr>
              <a:t>homo economicus</a:t>
            </a:r>
            <a:r>
              <a:rPr lang="en-US" altLang="ko-KR" dirty="0">
                <a:latin typeface="+mn-ea"/>
                <a:cs typeface="Times New Roman" panose="02020603050405020304" pitchFamily="18" charset="0"/>
              </a:rPr>
              <a:t>) </a:t>
            </a:r>
            <a:r>
              <a:rPr lang="ko-KR" altLang="en-US" dirty="0">
                <a:latin typeface="+mn-ea"/>
                <a:cs typeface="Times New Roman" panose="02020603050405020304" pitchFamily="18" charset="0"/>
              </a:rPr>
              <a:t>관련 가정들</a:t>
            </a:r>
            <a:r>
              <a:rPr lang="en-US" altLang="ko-KR" dirty="0">
                <a:latin typeface="+mn-ea"/>
                <a:cs typeface="Times New Roman" panose="02020603050405020304" pitchFamily="18" charset="0"/>
              </a:rPr>
              <a:t>:</a:t>
            </a:r>
          </a:p>
          <a:p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ko-KR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거의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ko-KR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완전한 정보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ko-KR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명확하고 방대한 정보를 갖고 있다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Tx/>
              <a:buChar char="-"/>
            </a:pPr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잘 </a:t>
            </a:r>
            <a:r>
              <a:rPr lang="ko-KR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조직화되고 안정적인 선호 </a:t>
            </a:r>
            <a:r>
              <a:rPr lang="ko-KR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시스템 </a:t>
            </a:r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ko-KR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무한대</a:t>
            </a:r>
            <a:r>
              <a:rPr lang="ko-KR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에 가까운 </a:t>
            </a:r>
            <a:r>
              <a:rPr lang="ko-KR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심리적 계산 능력 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ko-KR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선택 대안들 중 자신에게 가장 큰 이익을 가져다 줄 수 있는 대안을 찾아낼 수 있는 능력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285750" indent="-285750">
              <a:buFontTx/>
              <a:buChar char="-"/>
            </a:pPr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* </a:t>
            </a:r>
            <a:r>
              <a:rPr lang="ko-KR" altLang="en-US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단기 기억 상의 제한 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(George Miller </a:t>
            </a:r>
            <a:r>
              <a:rPr lang="ko-KR" alt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의 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“Magical number 7±2”, 389x786=?)  ‘</a:t>
            </a:r>
            <a:r>
              <a:rPr lang="ko-KR" alt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최적화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’</a:t>
            </a:r>
            <a:r>
              <a:rPr lang="ko-KR" alt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는 불가능에 가깝다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.</a:t>
            </a:r>
          </a:p>
          <a:p>
            <a:pPr marL="285750" indent="-285750">
              <a:buFontTx/>
              <a:buChar char="-"/>
            </a:pPr>
            <a:endParaRPr lang="en-US" altLang="ko-KR" dirty="0">
              <a:latin typeface="+mn-ea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en-US" altLang="ko-KR" dirty="0">
                <a:latin typeface="+mn-ea"/>
                <a:cs typeface="Times New Roman" panose="02020603050405020304" pitchFamily="18" charset="0"/>
              </a:rPr>
              <a:t>Simon </a:t>
            </a:r>
            <a:r>
              <a:rPr lang="ko-KR" altLang="en-US" dirty="0">
                <a:latin typeface="+mn-ea"/>
                <a:cs typeface="Times New Roman" panose="02020603050405020304" pitchFamily="18" charset="0"/>
              </a:rPr>
              <a:t>은 사람들이 인지적 능력의 제한 때문에 최적화 대신</a:t>
            </a:r>
            <a:r>
              <a:rPr lang="en-US" altLang="ko-KR" dirty="0">
                <a:latin typeface="+mn-ea"/>
                <a:cs typeface="Times New Roman" panose="02020603050405020304" pitchFamily="18" charset="0"/>
              </a:rPr>
              <a:t>,</a:t>
            </a:r>
            <a:r>
              <a:rPr lang="ko-KR" altLang="en-US" dirty="0">
                <a:latin typeface="+mn-ea"/>
                <a:cs typeface="Times New Roman" panose="02020603050405020304" pitchFamily="18" charset="0"/>
              </a:rPr>
              <a:t> 가능한 대안들을 순차적으로 만나면서 제일 처음 만나는 </a:t>
            </a:r>
            <a:r>
              <a:rPr lang="en-US" altLang="ko-KR" dirty="0">
                <a:latin typeface="+mn-ea"/>
                <a:cs typeface="Times New Roman" panose="02020603050405020304" pitchFamily="18" charset="0"/>
              </a:rPr>
              <a:t>‘</a:t>
            </a:r>
            <a:r>
              <a:rPr lang="ko-KR" altLang="en-US" dirty="0">
                <a:latin typeface="+mn-ea"/>
                <a:cs typeface="Times New Roman" panose="02020603050405020304" pitchFamily="18" charset="0"/>
              </a:rPr>
              <a:t>충분히 만족스러운</a:t>
            </a:r>
            <a:r>
              <a:rPr lang="en-US" altLang="ko-KR" dirty="0">
                <a:latin typeface="+mn-ea"/>
                <a:cs typeface="Times New Roman" panose="02020603050405020304" pitchFamily="18" charset="0"/>
              </a:rPr>
              <a:t>‘ (good enough) </a:t>
            </a:r>
            <a:r>
              <a:rPr lang="ko-KR" altLang="en-US" dirty="0">
                <a:latin typeface="+mn-ea"/>
                <a:cs typeface="Times New Roman" panose="02020603050405020304" pitchFamily="18" charset="0"/>
              </a:rPr>
              <a:t>대안을</a:t>
            </a:r>
            <a:r>
              <a:rPr lang="en-US" altLang="ko-KR" dirty="0">
                <a:latin typeface="+mn-ea"/>
                <a:cs typeface="Times New Roman" panose="02020603050405020304" pitchFamily="18" charset="0"/>
              </a:rPr>
              <a:t> </a:t>
            </a:r>
            <a:r>
              <a:rPr lang="ko-KR" altLang="en-US" dirty="0">
                <a:latin typeface="+mn-ea"/>
                <a:cs typeface="Times New Roman" panose="02020603050405020304" pitchFamily="18" charset="0"/>
              </a:rPr>
              <a:t>선택하는 </a:t>
            </a:r>
            <a:r>
              <a:rPr lang="en-US" altLang="ko-KR" b="1" dirty="0">
                <a:latin typeface="+mn-ea"/>
                <a:cs typeface="Times New Roman" panose="02020603050405020304" pitchFamily="18" charset="0"/>
              </a:rPr>
              <a:t>‘satisficing’ </a:t>
            </a:r>
            <a:r>
              <a:rPr lang="ko-KR" altLang="en-US" b="1" dirty="0">
                <a:latin typeface="+mn-ea"/>
                <a:cs typeface="Times New Roman" panose="02020603050405020304" pitchFamily="18" charset="0"/>
              </a:rPr>
              <a:t>휴리스틱</a:t>
            </a:r>
            <a:r>
              <a:rPr lang="ko-KR" altLang="en-US" dirty="0">
                <a:latin typeface="+mn-ea"/>
                <a:cs typeface="Times New Roman" panose="02020603050405020304" pitchFamily="18" charset="0"/>
              </a:rPr>
              <a:t>을</a:t>
            </a:r>
            <a:r>
              <a:rPr lang="en-US" altLang="ko-KR" dirty="0">
                <a:latin typeface="+mn-ea"/>
                <a:cs typeface="Times New Roman" panose="02020603050405020304" pitchFamily="18" charset="0"/>
              </a:rPr>
              <a:t> </a:t>
            </a:r>
            <a:r>
              <a:rPr lang="ko-KR" altLang="en-US" dirty="0">
                <a:latin typeface="+mn-ea"/>
                <a:cs typeface="Times New Roman" panose="02020603050405020304" pitchFamily="18" charset="0"/>
              </a:rPr>
              <a:t>사용하는 것으로 의사결정 행동을 모형화 함 </a:t>
            </a:r>
            <a:r>
              <a:rPr lang="en-US" altLang="ko-KR" dirty="0">
                <a:latin typeface="+mn-ea"/>
                <a:cs typeface="Times New Roman" panose="02020603050405020304" pitchFamily="18" charset="0"/>
              </a:rPr>
              <a:t>(descriptive</a:t>
            </a:r>
            <a:r>
              <a:rPr lang="ko-KR" altLang="en-US" dirty="0">
                <a:latin typeface="+mn-ea"/>
                <a:cs typeface="Times New Roman" panose="02020603050405020304" pitchFamily="18" charset="0"/>
              </a:rPr>
              <a:t> </a:t>
            </a:r>
            <a:r>
              <a:rPr lang="en-US" altLang="ko-KR" dirty="0">
                <a:latin typeface="+mn-ea"/>
                <a:cs typeface="Times New Roman" panose="02020603050405020304" pitchFamily="18" charset="0"/>
              </a:rPr>
              <a:t>model). </a:t>
            </a:r>
            <a:r>
              <a:rPr lang="en-US" altLang="ko-KR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ko-KR" altLang="en-US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인지비용 </a:t>
            </a:r>
            <a:r>
              <a:rPr lang="en-US" altLang="ko-KR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(cognitive</a:t>
            </a:r>
            <a:r>
              <a:rPr lang="ko-KR" altLang="en-US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ko-KR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cost)</a:t>
            </a:r>
            <a:r>
              <a:rPr lang="ko-KR" altLang="en-US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을 고려할 필요성</a:t>
            </a:r>
            <a:endParaRPr lang="en-US" altLang="ko-KR" dirty="0">
              <a:latin typeface="+mn-ea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725459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176073" y="421414"/>
            <a:ext cx="11558727" cy="5355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3200"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b="1" dirty="0"/>
              <a:t>2. </a:t>
            </a:r>
            <a:r>
              <a:rPr lang="en-US" altLang="ko-K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Daniel Kahneman</a:t>
            </a:r>
            <a:r>
              <a:rPr lang="en-US" altLang="ko-KR" b="1" dirty="0"/>
              <a:t>: </a:t>
            </a:r>
            <a:r>
              <a:rPr lang="ko-KR" altLang="en-US" b="1" dirty="0" err="1"/>
              <a:t>휴리스틱과</a:t>
            </a:r>
            <a:r>
              <a:rPr lang="ko-KR" altLang="en-US" b="1" dirty="0"/>
              <a:t> 인지편향</a:t>
            </a:r>
            <a:r>
              <a:rPr lang="en-US" altLang="ko-KR" b="1" dirty="0"/>
              <a:t>, </a:t>
            </a:r>
            <a:r>
              <a:rPr lang="en-US" altLang="ko-K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Prospect Theory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0172C06-54C9-477E-B40B-076E3A80AD22}"/>
              </a:ext>
            </a:extLst>
          </p:cNvPr>
          <p:cNvSpPr txBox="1"/>
          <p:nvPr/>
        </p:nvSpPr>
        <p:spPr>
          <a:xfrm>
            <a:off x="479425" y="1374559"/>
            <a:ext cx="11558727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b="1" dirty="0">
                <a:latin typeface="+mn-ea"/>
                <a:cs typeface="Times New Roman" panose="02020603050405020304" pitchFamily="18" charset="0"/>
              </a:rPr>
              <a:t>Prospect Theory</a:t>
            </a:r>
          </a:p>
          <a:p>
            <a:endParaRPr lang="en-US" altLang="ko-KR" sz="1400" dirty="0">
              <a:latin typeface="+mn-ea"/>
              <a:cs typeface="Times New Roman" panose="02020603050405020304" pitchFamily="18" charset="0"/>
            </a:endParaRPr>
          </a:p>
          <a:p>
            <a:pPr lvl="1"/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지각 심리학에서 밝혀낸 원칙들을 도입하여 </a:t>
            </a:r>
            <a:endParaRPr lang="en-US" altLang="ko-KR" sz="2400" dirty="0">
              <a:latin typeface="+mn-ea"/>
              <a:cs typeface="Times New Roman" panose="02020603050405020304" pitchFamily="18" charset="0"/>
            </a:endParaRPr>
          </a:p>
          <a:p>
            <a:pPr lvl="1"/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기존의 기대효용이론을 대체하는 기술적 이론 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(descriptive theory)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을 제안함 </a:t>
            </a:r>
            <a:endParaRPr lang="en-US" altLang="ko-KR" sz="2400" dirty="0">
              <a:latin typeface="+mn-ea"/>
              <a:cs typeface="Times New Roman" panose="02020603050405020304" pitchFamily="18" charset="0"/>
            </a:endParaRPr>
          </a:p>
          <a:p>
            <a:pPr lvl="1"/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(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예를 들면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, 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대조효과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, contrast effect).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FF1A19D-BDB3-4293-BDBD-A5FC8ED93D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8173" y="3370062"/>
            <a:ext cx="6139613" cy="246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165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503462" y="1219540"/>
            <a:ext cx="11461071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Prospect Theory : 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행동경제학 분야에서 개발된 이론들 중 가장 영향력이 컸던 이론 </a:t>
            </a:r>
            <a:endParaRPr lang="en-US" altLang="ko-K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ko-KR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ko-K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Kahneman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en-US" altLang="ko-K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Tversky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가 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1979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년에 인간의 불확실성 하에서의 의사결정과 관련하여 </a:t>
            </a:r>
            <a:r>
              <a:rPr lang="en-US" altLang="ko-KR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Econometrica</a:t>
            </a:r>
            <a:r>
              <a:rPr lang="en-US" altLang="ko-K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에 발표함</a:t>
            </a:r>
            <a:endParaRPr lang="en-US" altLang="ko-K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ko-KR" sz="1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기대효용이론 </a:t>
            </a:r>
            <a:r>
              <a:rPr lang="en-US" altLang="ko-K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(Expected Utility Theory) </a:t>
            </a: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에 대한 비판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에서 시작</a:t>
            </a:r>
          </a:p>
        </p:txBody>
      </p:sp>
      <p:grpSp>
        <p:nvGrpSpPr>
          <p:cNvPr id="6" name="Group 30">
            <a:extLst>
              <a:ext uri="{FF2B5EF4-FFF2-40B4-BE49-F238E27FC236}">
                <a16:creationId xmlns:a16="http://schemas.microsoft.com/office/drawing/2014/main" id="{5457D0DE-5FFD-4BA6-BD6C-470DBD63CC91}"/>
              </a:ext>
            </a:extLst>
          </p:cNvPr>
          <p:cNvGrpSpPr>
            <a:grpSpLocks/>
          </p:cNvGrpSpPr>
          <p:nvPr/>
        </p:nvGrpSpPr>
        <p:grpSpPr bwMode="auto">
          <a:xfrm>
            <a:off x="2032310" y="3714244"/>
            <a:ext cx="6644133" cy="3014185"/>
            <a:chOff x="1107" y="1791"/>
            <a:chExt cx="4437" cy="2304"/>
          </a:xfrm>
        </p:grpSpPr>
        <p:sp>
          <p:nvSpPr>
            <p:cNvPr id="7" name="Text Box 21">
              <a:extLst>
                <a:ext uri="{FF2B5EF4-FFF2-40B4-BE49-F238E27FC236}">
                  <a16:creationId xmlns:a16="http://schemas.microsoft.com/office/drawing/2014/main" id="{B8557019-6069-45E7-9A2D-1F90A521DC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73" y="3649"/>
              <a:ext cx="1071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ko-KR" sz="1800" dirty="0">
                  <a:solidFill>
                    <a:srgbClr val="333399"/>
                  </a:solidFill>
                  <a:latin typeface="Times New Roman" panose="02020603050405020304" pitchFamily="18" charset="0"/>
                  <a:ea typeface="윤고딕130" pitchFamily="18" charset="-127"/>
                </a:rPr>
                <a:t>W (</a:t>
              </a:r>
              <a:r>
                <a:rPr lang="ko-KR" altLang="en-US" sz="1800" dirty="0">
                  <a:solidFill>
                    <a:srgbClr val="33339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부의 수준</a:t>
              </a:r>
              <a:r>
                <a:rPr lang="en-US" altLang="ko-KR" sz="1800" dirty="0">
                  <a:solidFill>
                    <a:srgbClr val="333399"/>
                  </a:solidFill>
                  <a:latin typeface="Times New Roman" panose="02020603050405020304" pitchFamily="18" charset="0"/>
                  <a:ea typeface="윤고딕130" pitchFamily="18" charset="-127"/>
                </a:rPr>
                <a:t>)</a:t>
              </a:r>
            </a:p>
          </p:txBody>
        </p:sp>
        <p:sp>
          <p:nvSpPr>
            <p:cNvPr id="8" name="Line 4">
              <a:extLst>
                <a:ext uri="{FF2B5EF4-FFF2-40B4-BE49-F238E27FC236}">
                  <a16:creationId xmlns:a16="http://schemas.microsoft.com/office/drawing/2014/main" id="{623D75E6-57D5-45A0-9FC9-59AD828FBEF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30" y="2283"/>
              <a:ext cx="0" cy="15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" name="Line 5">
              <a:extLst>
                <a:ext uri="{FF2B5EF4-FFF2-40B4-BE49-F238E27FC236}">
                  <a16:creationId xmlns:a16="http://schemas.microsoft.com/office/drawing/2014/main" id="{43E2989F-3150-4702-A051-160AA040B85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30" y="3795"/>
              <a:ext cx="258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" name="Line 15">
              <a:extLst>
                <a:ext uri="{FF2B5EF4-FFF2-40B4-BE49-F238E27FC236}">
                  <a16:creationId xmlns:a16="http://schemas.microsoft.com/office/drawing/2014/main" id="{8563BB37-E962-4B00-9CA1-8AD3E359478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532" y="2749"/>
              <a:ext cx="0" cy="104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 dirty="0"/>
            </a:p>
          </p:txBody>
        </p:sp>
        <p:sp>
          <p:nvSpPr>
            <p:cNvPr id="11" name="Line 17">
              <a:extLst>
                <a:ext uri="{FF2B5EF4-FFF2-40B4-BE49-F238E27FC236}">
                  <a16:creationId xmlns:a16="http://schemas.microsoft.com/office/drawing/2014/main" id="{697AF808-CA5E-4072-B765-7FA8FB4BFE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30" y="2749"/>
              <a:ext cx="160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" name="Text Box 18">
              <a:extLst>
                <a:ext uri="{FF2B5EF4-FFF2-40B4-BE49-F238E27FC236}">
                  <a16:creationId xmlns:a16="http://schemas.microsoft.com/office/drawing/2014/main" id="{438D8E2F-380E-44CC-B65E-2DD7777629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30" y="1791"/>
              <a:ext cx="3379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latinLnBrk="1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ko-KR" sz="1800" b="1" dirty="0">
                  <a:solidFill>
                    <a:srgbClr val="333399"/>
                  </a:solidFill>
                  <a:latin typeface="+mn-ea"/>
                  <a:ea typeface="+mn-ea"/>
                </a:rPr>
                <a:t>[</a:t>
              </a:r>
              <a:r>
                <a:rPr lang="ko-KR" altLang="en-US" sz="1800" b="1" dirty="0">
                  <a:solidFill>
                    <a:srgbClr val="333399"/>
                  </a:solidFill>
                  <a:latin typeface="+mn-ea"/>
                  <a:ea typeface="+mn-ea"/>
                </a:rPr>
                <a:t>전통적 효용 함수</a:t>
              </a:r>
              <a:r>
                <a:rPr lang="en-US" altLang="ko-KR" sz="1800" b="1" dirty="0">
                  <a:solidFill>
                    <a:srgbClr val="333399"/>
                  </a:solidFill>
                  <a:latin typeface="+mn-ea"/>
                  <a:ea typeface="+mn-ea"/>
                </a:rPr>
                <a:t>]</a:t>
              </a:r>
            </a:p>
          </p:txBody>
        </p:sp>
        <p:sp>
          <p:nvSpPr>
            <p:cNvPr id="13" name="Text Box 19">
              <a:extLst>
                <a:ext uri="{FF2B5EF4-FFF2-40B4-BE49-F238E27FC236}">
                  <a16:creationId xmlns:a16="http://schemas.microsoft.com/office/drawing/2014/main" id="{F27B5AD3-C74C-4CE9-931B-D8636BE29E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17" y="2052"/>
              <a:ext cx="677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ko-KR" altLang="en-US" sz="1800" dirty="0">
                  <a:solidFill>
                    <a:srgbClr val="33339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효용</a:t>
              </a:r>
              <a:endParaRPr lang="en-US" altLang="ko-KR" sz="1800" dirty="0">
                <a:solidFill>
                  <a:srgbClr val="333399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4" name="Text Box 20">
              <a:extLst>
                <a:ext uri="{FF2B5EF4-FFF2-40B4-BE49-F238E27FC236}">
                  <a16:creationId xmlns:a16="http://schemas.microsoft.com/office/drawing/2014/main" id="{9D55F9D0-2329-4345-A77C-A3EFCF9AB4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59" y="3649"/>
              <a:ext cx="292" cy="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latinLnBrk="1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ko-KR" sz="1900">
                  <a:solidFill>
                    <a:srgbClr val="333399"/>
                  </a:solidFill>
                  <a:latin typeface="Times New Roman" panose="02020603050405020304" pitchFamily="18" charset="0"/>
                  <a:ea typeface="윤고딕130" pitchFamily="18" charset="-127"/>
                </a:rPr>
                <a:t>0</a:t>
              </a:r>
            </a:p>
          </p:txBody>
        </p:sp>
        <p:sp>
          <p:nvSpPr>
            <p:cNvPr id="15" name="Text Box 22">
              <a:extLst>
                <a:ext uri="{FF2B5EF4-FFF2-40B4-BE49-F238E27FC236}">
                  <a16:creationId xmlns:a16="http://schemas.microsoft.com/office/drawing/2014/main" id="{486F63EF-CC56-45B7-B1CD-F576CF2FCD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07" y="2608"/>
              <a:ext cx="777" cy="3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ko-KR" sz="2000" dirty="0">
                  <a:solidFill>
                    <a:srgbClr val="333399"/>
                  </a:solidFill>
                  <a:latin typeface="Times New Roman" panose="02020603050405020304" pitchFamily="18" charset="0"/>
                  <a:ea typeface="윤고딕130" pitchFamily="18" charset="-127"/>
                </a:rPr>
                <a:t>U(</a:t>
              </a:r>
              <a:r>
                <a:rPr lang="ko-KR" altLang="en-US" sz="1800" dirty="0">
                  <a:solidFill>
                    <a:srgbClr val="333399"/>
                  </a:solidFill>
                  <a:latin typeface="+mn-ea"/>
                  <a:ea typeface="+mn-ea"/>
                </a:rPr>
                <a:t>천만원</a:t>
              </a:r>
              <a:r>
                <a:rPr lang="en-US" altLang="ko-KR" sz="2000" dirty="0">
                  <a:solidFill>
                    <a:srgbClr val="333399"/>
                  </a:solidFill>
                  <a:latin typeface="Times New Roman" panose="02020603050405020304" pitchFamily="18" charset="0"/>
                  <a:ea typeface="윤고딕130" pitchFamily="18" charset="-127"/>
                </a:rPr>
                <a:t>)</a:t>
              </a:r>
            </a:p>
          </p:txBody>
        </p:sp>
        <p:sp>
          <p:nvSpPr>
            <p:cNvPr id="16" name="Text Box 23">
              <a:extLst>
                <a:ext uri="{FF2B5EF4-FFF2-40B4-BE49-F238E27FC236}">
                  <a16:creationId xmlns:a16="http://schemas.microsoft.com/office/drawing/2014/main" id="{855E5FF1-0DBC-4CAC-923D-2718FF4B0D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3" y="3789"/>
              <a:ext cx="860" cy="3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ko-KR" altLang="en-US" sz="2000" dirty="0">
                  <a:solidFill>
                    <a:srgbClr val="333399"/>
                  </a:solidFill>
                  <a:latin typeface="Times New Roman" panose="02020603050405020304" pitchFamily="18" charset="0"/>
                  <a:ea typeface="윤고딕130" pitchFamily="18" charset="-127"/>
                </a:rPr>
                <a:t> </a:t>
              </a:r>
              <a:r>
                <a:rPr lang="ko-KR" altLang="en-US" sz="1800" dirty="0">
                  <a:solidFill>
                    <a:srgbClr val="333399"/>
                  </a:solidFill>
                  <a:latin typeface="+mn-ea"/>
                  <a:ea typeface="+mn-ea"/>
                </a:rPr>
                <a:t>천만원</a:t>
              </a:r>
              <a:endParaRPr lang="en-US" altLang="ko-KR" sz="1800" dirty="0">
                <a:solidFill>
                  <a:srgbClr val="333399"/>
                </a:solidFill>
                <a:latin typeface="+mn-ea"/>
                <a:ea typeface="+mn-ea"/>
              </a:endParaRPr>
            </a:p>
          </p:txBody>
        </p:sp>
        <p:sp>
          <p:nvSpPr>
            <p:cNvPr id="17" name="Freeform 28">
              <a:extLst>
                <a:ext uri="{FF2B5EF4-FFF2-40B4-BE49-F238E27FC236}">
                  <a16:creationId xmlns:a16="http://schemas.microsoft.com/office/drawing/2014/main" id="{955096BD-FD2B-42AE-93D8-F4A076013F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3" y="2657"/>
              <a:ext cx="2449" cy="1134"/>
            </a:xfrm>
            <a:custGeom>
              <a:avLst/>
              <a:gdLst>
                <a:gd name="T0" fmla="*/ 0 w 2449"/>
                <a:gd name="T1" fmla="*/ 1134 h 1134"/>
                <a:gd name="T2" fmla="*/ 589 w 2449"/>
                <a:gd name="T3" fmla="*/ 499 h 1134"/>
                <a:gd name="T4" fmla="*/ 1633 w 2449"/>
                <a:gd name="T5" fmla="*/ 91 h 1134"/>
                <a:gd name="T6" fmla="*/ 2449 w 2449"/>
                <a:gd name="T7" fmla="*/ 0 h 11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449"/>
                <a:gd name="T13" fmla="*/ 0 h 1134"/>
                <a:gd name="T14" fmla="*/ 2449 w 2449"/>
                <a:gd name="T15" fmla="*/ 1134 h 11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49" h="1134">
                  <a:moveTo>
                    <a:pt x="0" y="1134"/>
                  </a:moveTo>
                  <a:cubicBezTo>
                    <a:pt x="158" y="903"/>
                    <a:pt x="317" y="673"/>
                    <a:pt x="589" y="499"/>
                  </a:cubicBezTo>
                  <a:cubicBezTo>
                    <a:pt x="861" y="325"/>
                    <a:pt x="1323" y="174"/>
                    <a:pt x="1633" y="91"/>
                  </a:cubicBezTo>
                  <a:cubicBezTo>
                    <a:pt x="1943" y="8"/>
                    <a:pt x="2196" y="4"/>
                    <a:pt x="2449" y="0"/>
                  </a:cubicBezTo>
                </a:path>
              </a:pathLst>
            </a:custGeom>
            <a:noFill/>
            <a:ln w="25400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2273097" y="431635"/>
            <a:ext cx="7580310" cy="5355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3200"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b="1" dirty="0"/>
              <a:t>Prospect Theory </a:t>
            </a:r>
            <a:r>
              <a:rPr lang="ko-KR" altLang="en-US" b="1" dirty="0"/>
              <a:t>와 손실회피</a:t>
            </a:r>
            <a:endParaRPr lang="en-US" altLang="ko-KR" b="1" dirty="0"/>
          </a:p>
        </p:txBody>
      </p:sp>
    </p:spTree>
    <p:extLst>
      <p:ext uri="{BB962C8B-B14F-4D97-AF65-F5344CB8AC3E}">
        <p14:creationId xmlns:p14="http://schemas.microsoft.com/office/powerpoint/2010/main" val="17290080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503462" y="1219540"/>
            <a:ext cx="114610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기대효용이론의 특성들을 위배하는 현상들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이 많이 발견됨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2273097" y="431635"/>
            <a:ext cx="7580310" cy="5355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3200"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b="1" dirty="0">
                <a:latin typeface="+mn-ea"/>
                <a:ea typeface="+mn-ea"/>
              </a:rPr>
              <a:t>Prospect Theory </a:t>
            </a:r>
            <a:r>
              <a:rPr lang="ko-KR" altLang="en-US" b="1" dirty="0">
                <a:latin typeface="+mn-ea"/>
                <a:ea typeface="+mn-ea"/>
              </a:rPr>
              <a:t>와 손실회피</a:t>
            </a:r>
            <a:endParaRPr lang="en-US" altLang="ko-KR" b="1" dirty="0">
              <a:latin typeface="+mn-ea"/>
              <a:ea typeface="+mn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94080" y="1828800"/>
            <a:ext cx="9997440" cy="255454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717550" lvl="2" indent="0">
              <a:buNone/>
            </a:pPr>
            <a:r>
              <a:rPr lang="en-US" altLang="ko-KR" sz="2000" dirty="0"/>
              <a:t>E.g.,  (1) </a:t>
            </a:r>
            <a:r>
              <a:rPr lang="ko-KR" altLang="en-US" sz="2000" dirty="0"/>
              <a:t>다음 대안 </a:t>
            </a:r>
            <a:r>
              <a:rPr lang="en-US" altLang="ko-KR" sz="2000" dirty="0"/>
              <a:t>A</a:t>
            </a:r>
            <a:r>
              <a:rPr lang="ko-KR" altLang="en-US" sz="2000" dirty="0"/>
              <a:t>와 </a:t>
            </a:r>
            <a:r>
              <a:rPr lang="en-US" altLang="ko-KR" sz="2000" dirty="0"/>
              <a:t>B </a:t>
            </a:r>
            <a:r>
              <a:rPr lang="ko-KR" altLang="en-US" sz="2000" dirty="0"/>
              <a:t>중 어떤 것을 선택하시겠습니까</a:t>
            </a:r>
            <a:r>
              <a:rPr lang="en-US" altLang="ko-KR" sz="2000" dirty="0"/>
              <a:t>?</a:t>
            </a:r>
          </a:p>
          <a:p>
            <a:pPr marL="174625" indent="-174625">
              <a:buFont typeface="Wingdings" panose="05000000000000000000" pitchFamily="2" charset="2"/>
              <a:buNone/>
            </a:pPr>
            <a:r>
              <a:rPr lang="en-US" altLang="ko-KR" sz="2000" dirty="0"/>
              <a:t>                      A. 400</a:t>
            </a:r>
            <a:r>
              <a:rPr lang="ko-KR" altLang="en-US" sz="2000" dirty="0"/>
              <a:t>만원 </a:t>
            </a:r>
            <a:r>
              <a:rPr lang="en-US" altLang="ko-KR" sz="2000" dirty="0"/>
              <a:t>(</a:t>
            </a:r>
            <a:r>
              <a:rPr lang="ko-KR" altLang="en-US" sz="2000" dirty="0"/>
              <a:t>확률은 </a:t>
            </a:r>
            <a:r>
              <a:rPr lang="en-US" altLang="ko-KR" sz="2000" dirty="0"/>
              <a:t>0.8)       B. 300</a:t>
            </a:r>
            <a:r>
              <a:rPr lang="ko-KR" altLang="en-US" sz="2000" dirty="0"/>
              <a:t>만원</a:t>
            </a:r>
          </a:p>
          <a:p>
            <a:pPr marL="174625" indent="-174625"/>
            <a:endParaRPr lang="ko-KR" altLang="en-US" sz="2000" dirty="0"/>
          </a:p>
          <a:p>
            <a:pPr marL="174625" indent="-174625">
              <a:buFont typeface="Wingdings" panose="05000000000000000000" pitchFamily="2" charset="2"/>
              <a:buNone/>
            </a:pPr>
            <a:r>
              <a:rPr lang="ko-KR" altLang="en-US" sz="2000" dirty="0"/>
              <a:t>                </a:t>
            </a:r>
            <a:r>
              <a:rPr lang="en-US" altLang="ko-KR" sz="2000" dirty="0"/>
              <a:t>(2) </a:t>
            </a:r>
            <a:r>
              <a:rPr lang="ko-KR" altLang="en-US" sz="2000" dirty="0"/>
              <a:t>다음 대안 </a:t>
            </a:r>
            <a:r>
              <a:rPr lang="en-US" altLang="ko-KR" sz="2000" dirty="0"/>
              <a:t>A’</a:t>
            </a:r>
            <a:r>
              <a:rPr lang="ko-KR" altLang="en-US" sz="2000" dirty="0"/>
              <a:t>과 </a:t>
            </a:r>
            <a:r>
              <a:rPr lang="en-US" altLang="ko-KR" sz="2000" dirty="0"/>
              <a:t>B’ </a:t>
            </a:r>
            <a:r>
              <a:rPr lang="ko-KR" altLang="en-US" sz="2000" dirty="0"/>
              <a:t>중 어떤 것을 선택하시겠습니까</a:t>
            </a:r>
            <a:r>
              <a:rPr lang="en-US" altLang="ko-KR" sz="2000" dirty="0"/>
              <a:t>?</a:t>
            </a:r>
          </a:p>
          <a:p>
            <a:pPr marL="174625" indent="-174625">
              <a:buFont typeface="Wingdings" panose="05000000000000000000" pitchFamily="2" charset="2"/>
              <a:buNone/>
            </a:pPr>
            <a:r>
              <a:rPr lang="en-US" altLang="ko-KR" sz="2000" dirty="0"/>
              <a:t>                      A’. –400</a:t>
            </a:r>
            <a:r>
              <a:rPr lang="ko-KR" altLang="en-US" sz="2000" dirty="0"/>
              <a:t>만원 </a:t>
            </a:r>
            <a:r>
              <a:rPr lang="en-US" altLang="ko-KR" sz="2000" dirty="0"/>
              <a:t>(</a:t>
            </a:r>
            <a:r>
              <a:rPr lang="ko-KR" altLang="en-US" sz="2000" dirty="0"/>
              <a:t>확률은 </a:t>
            </a:r>
            <a:r>
              <a:rPr lang="en-US" altLang="ko-KR" sz="2000" dirty="0"/>
              <a:t>0.8)     B’. –300</a:t>
            </a:r>
            <a:r>
              <a:rPr lang="ko-KR" altLang="en-US" sz="2000" dirty="0"/>
              <a:t>만원</a:t>
            </a:r>
            <a:endParaRPr lang="en-US" altLang="ko-KR" sz="2000" dirty="0"/>
          </a:p>
          <a:p>
            <a:pPr marL="174625" indent="-174625">
              <a:buFont typeface="Wingdings" panose="05000000000000000000" pitchFamily="2" charset="2"/>
              <a:buNone/>
            </a:pPr>
            <a:endParaRPr lang="ko-KR" altLang="en-US" sz="2000" dirty="0"/>
          </a:p>
          <a:p>
            <a:pPr marL="174625" indent="-174625">
              <a:buFont typeface="Wingdings" panose="05000000000000000000" pitchFamily="2" charset="2"/>
              <a:buNone/>
            </a:pPr>
            <a:r>
              <a:rPr lang="ko-KR" altLang="en-US" sz="2000" dirty="0"/>
              <a:t>                     대개 </a:t>
            </a:r>
            <a:r>
              <a:rPr lang="en-US" altLang="ko-KR" sz="2000" dirty="0"/>
              <a:t>A &lt; B  (</a:t>
            </a:r>
            <a:r>
              <a:rPr lang="ko-KR" altLang="en-US" sz="2000" dirty="0"/>
              <a:t>위험 회피적 경향</a:t>
            </a:r>
            <a:r>
              <a:rPr lang="en-US" altLang="ko-KR" sz="2000" dirty="0"/>
              <a:t>) </a:t>
            </a:r>
            <a:r>
              <a:rPr lang="ko-KR" altLang="en-US" sz="2000" dirty="0"/>
              <a:t>이지만</a:t>
            </a:r>
            <a:r>
              <a:rPr lang="en-US" altLang="ko-KR" sz="2000" dirty="0"/>
              <a:t>, </a:t>
            </a:r>
          </a:p>
          <a:p>
            <a:pPr marL="174625" indent="-174625">
              <a:buFont typeface="Wingdings" panose="05000000000000000000" pitchFamily="2" charset="2"/>
              <a:buNone/>
            </a:pPr>
            <a:r>
              <a:rPr lang="en-US" altLang="ko-KR" sz="2000" dirty="0"/>
              <a:t>                     A’ &gt; B’ </a:t>
            </a:r>
            <a:r>
              <a:rPr lang="ko-KR" altLang="en-US" sz="2000" dirty="0"/>
              <a:t>임 </a:t>
            </a:r>
            <a:r>
              <a:rPr lang="en-US" altLang="ko-KR" sz="2000" dirty="0"/>
              <a:t>(</a:t>
            </a:r>
            <a:r>
              <a:rPr lang="ko-KR" altLang="en-US" sz="2000" dirty="0"/>
              <a:t>위험 추구적 경향</a:t>
            </a:r>
            <a:r>
              <a:rPr lang="en-US" altLang="ko-KR" sz="2000" dirty="0"/>
              <a:t>)  </a:t>
            </a:r>
            <a:r>
              <a:rPr lang="en-US" altLang="ko-KR" sz="2000" dirty="0">
                <a:sym typeface="Wingdings" panose="05000000000000000000" pitchFamily="2" charset="2"/>
              </a:rPr>
              <a:t> “The Reflection Effect”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503462" y="4633300"/>
            <a:ext cx="11461071" cy="1382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사람들은 모든 영역에서 위험 회피적이지는 않음</a:t>
            </a:r>
            <a:b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이득 </a:t>
            </a:r>
            <a:r>
              <a:rPr lang="en-US" altLang="ko-K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(+) </a:t>
            </a: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영역 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에서는 </a:t>
            </a: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위험 회피적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이고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b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손실 </a:t>
            </a:r>
            <a:r>
              <a:rPr lang="en-US" altLang="ko-K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(-) </a:t>
            </a: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영역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에서는 </a:t>
            </a: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위험 추구적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임 </a:t>
            </a:r>
          </a:p>
        </p:txBody>
      </p:sp>
    </p:spTree>
    <p:extLst>
      <p:ext uri="{BB962C8B-B14F-4D97-AF65-F5344CB8AC3E}">
        <p14:creationId xmlns:p14="http://schemas.microsoft.com/office/powerpoint/2010/main" val="32729515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503462" y="1219540"/>
            <a:ext cx="11461071" cy="3616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더 중요한 것은 효용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가치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을 결정하는 요소 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(carrier)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는 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부</a:t>
            </a:r>
            <a:r>
              <a:rPr lang="en-US" altLang="ko-K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富</a:t>
            </a:r>
            <a:r>
              <a:rPr lang="en-US" altLang="ko-K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의 최종 위치가 아니라 이득과 손실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이라는 사실임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(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참조 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10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억 투자 </a:t>
            </a:r>
            <a:r>
              <a:rPr lang="en-US" altLang="ko-KR" sz="2400" dirty="0">
                <a:sym typeface="Wingdings" panose="05000000000000000000" pitchFamily="2" charset="2"/>
              </a:rPr>
              <a:t>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억   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vs.  1,000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만원 투자 </a:t>
            </a:r>
            <a:r>
              <a:rPr lang="en-US" altLang="ko-KR" sz="2400" dirty="0">
                <a:sym typeface="Wingdings" panose="05000000000000000000" pitchFamily="2" charset="2"/>
              </a:rPr>
              <a:t>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1,200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만원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342900" indent="-3429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ko-K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손실 회피 </a:t>
            </a:r>
            <a:r>
              <a:rPr lang="en-US" altLang="ko-K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(loss aversion)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: 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가치 함수는 손실영역에서 이득영역보다 훨씬 더 가파름</a:t>
            </a:r>
            <a:endParaRPr lang="en-US" altLang="ko-K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altLang="ko-KR" sz="2400" dirty="0">
                <a:sym typeface="Wingdings" panose="05000000000000000000" pitchFamily="2" charset="2"/>
              </a:rPr>
              <a:t>     </a:t>
            </a:r>
            <a:r>
              <a:rPr lang="en-US" altLang="ko-KR" sz="2400" b="1" dirty="0">
                <a:sym typeface="Wingdings" panose="05000000000000000000" pitchFamily="2" charset="2"/>
              </a:rPr>
              <a:t> </a:t>
            </a: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|100</a:t>
            </a: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만원</a:t>
            </a:r>
            <a:r>
              <a:rPr lang="en-US" altLang="ko-K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| &lt; |-100</a:t>
            </a: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만원</a:t>
            </a:r>
            <a:r>
              <a:rPr lang="en-US" altLang="ko-K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|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2273097" y="431635"/>
            <a:ext cx="7580310" cy="5355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defPPr>
              <a:defRPr lang="ko-KR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200" b="1">
                <a:latin typeface="+mn-ea"/>
                <a:cs typeface="+mj-cs"/>
              </a:defRPr>
            </a:lvl1pPr>
          </a:lstStyle>
          <a:p>
            <a:r>
              <a:rPr lang="en-US" altLang="ko-KR" dirty="0"/>
              <a:t>Prospect Theory </a:t>
            </a:r>
            <a:r>
              <a:rPr lang="ko-KR" altLang="en-US" dirty="0"/>
              <a:t>와 손실회피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1589718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412023" y="1341460"/>
            <a:ext cx="5294346" cy="5121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latinLnBrk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이득 </a:t>
            </a:r>
            <a:r>
              <a:rPr lang="en-US" altLang="ko-K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(gain) </a:t>
            </a: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영역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에서는 </a:t>
            </a:r>
            <a:b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위험 회피적 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오목함수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이고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b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손실 </a:t>
            </a:r>
            <a:r>
              <a:rPr lang="en-US" altLang="ko-K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(loss) </a:t>
            </a: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영역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에서는 </a:t>
            </a:r>
            <a:b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위험 추구적 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ko-KR" alt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볼록함수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342900" indent="-342900" latinLnBrk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보통 </a:t>
            </a:r>
            <a:r>
              <a:rPr lang="en-US" altLang="ko-K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Status Quo 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를 </a:t>
            </a:r>
            <a:b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o-KR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준거점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(reference point)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으로 하고 </a:t>
            </a:r>
            <a:b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이를 기준으로 이득과 손실이 나누어짐</a:t>
            </a:r>
          </a:p>
          <a:p>
            <a:pPr marL="342900" indent="-342900" latinLnBrk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이득영역보다 </a:t>
            </a: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손실영역에서 </a:t>
            </a:r>
            <a:br>
              <a:rPr lang="en-US" altLang="ko-K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기울기가 </a:t>
            </a:r>
            <a:r>
              <a:rPr lang="en-US" altLang="ko-K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ko-K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배 정도 </a:t>
            </a:r>
            <a:b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가파르다 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손실회피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2273097" y="431635"/>
            <a:ext cx="7580310" cy="5355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defPPr>
              <a:defRPr lang="ko-KR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200" b="1">
                <a:latin typeface="+mn-ea"/>
                <a:cs typeface="+mj-cs"/>
              </a:defRPr>
            </a:lvl1pPr>
          </a:lstStyle>
          <a:p>
            <a:r>
              <a:rPr lang="en-US" altLang="ko-KR" dirty="0"/>
              <a:t>Prospect Theory </a:t>
            </a:r>
            <a:r>
              <a:rPr lang="ko-KR" altLang="en-US" dirty="0"/>
              <a:t>와 손실회피</a:t>
            </a:r>
            <a:endParaRPr lang="en-US" altLang="ko-KR" dirty="0"/>
          </a:p>
        </p:txBody>
      </p:sp>
      <p:grpSp>
        <p:nvGrpSpPr>
          <p:cNvPr id="8" name="그룹 7"/>
          <p:cNvGrpSpPr/>
          <p:nvPr/>
        </p:nvGrpSpPr>
        <p:grpSpPr>
          <a:xfrm>
            <a:off x="5706369" y="1341460"/>
            <a:ext cx="5967425" cy="4551340"/>
            <a:chOff x="5909569" y="1468324"/>
            <a:chExt cx="5967425" cy="4551340"/>
          </a:xfrm>
        </p:grpSpPr>
        <p:grpSp>
          <p:nvGrpSpPr>
            <p:cNvPr id="3" name="그룹 2"/>
            <p:cNvGrpSpPr/>
            <p:nvPr/>
          </p:nvGrpSpPr>
          <p:grpSpPr>
            <a:xfrm>
              <a:off x="5909569" y="1468324"/>
              <a:ext cx="5967425" cy="4551340"/>
              <a:chOff x="2531278" y="3388312"/>
              <a:chExt cx="6455734" cy="4126369"/>
            </a:xfrm>
          </p:grpSpPr>
          <p:pic>
            <p:nvPicPr>
              <p:cNvPr id="6" name="그림 5">
                <a:extLst>
                  <a:ext uri="{FF2B5EF4-FFF2-40B4-BE49-F238E27FC236}">
                    <a16:creationId xmlns:a16="http://schemas.microsoft.com/office/drawing/2014/main" id="{85F5DF14-AEF0-4FEC-8F07-3DE8BE9AB9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531278" y="3723158"/>
                <a:ext cx="6455734" cy="3791523"/>
              </a:xfrm>
              <a:prstGeom prst="rect">
                <a:avLst/>
              </a:prstGeom>
            </p:spPr>
          </p:pic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8FC89D19-9B9E-4FEC-BB0C-07F290E5C5DA}"/>
                  </a:ext>
                </a:extLst>
              </p:cNvPr>
              <p:cNvSpPr txBox="1"/>
              <p:nvPr/>
            </p:nvSpPr>
            <p:spPr>
              <a:xfrm>
                <a:off x="3717504" y="3388312"/>
                <a:ext cx="4478178" cy="3348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b="1" dirty="0"/>
                  <a:t>&lt;</a:t>
                </a:r>
                <a:r>
                  <a:rPr lang="ko-KR" altLang="en-US" b="1" dirty="0" err="1"/>
                  <a:t>프로스펙트</a:t>
                </a:r>
                <a:r>
                  <a:rPr lang="ko-KR" altLang="en-US" b="1" dirty="0"/>
                  <a:t> 이론의 가치함수</a:t>
                </a:r>
                <a:r>
                  <a:rPr lang="en-US" altLang="ko-KR" b="1" dirty="0"/>
                  <a:t>&gt;</a:t>
                </a:r>
                <a:endParaRPr lang="ko-KR" altLang="en-US" b="1" dirty="0"/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8379085" y="2022320"/>
              <a:ext cx="696709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dirty="0"/>
                <a:t>가치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929709" y="4013680"/>
              <a:ext cx="696709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/>
                <a:t>손실</a:t>
              </a:r>
              <a:endParaRPr lang="ko-KR" alt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0797165" y="4013680"/>
              <a:ext cx="696709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dirty="0"/>
                <a:t>이득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943759" y="4270320"/>
              <a:ext cx="1490606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dirty="0" err="1"/>
                <a:t>준거점</a:t>
              </a:r>
              <a:endParaRPr lang="en-US" altLang="ko-KR" dirty="0"/>
            </a:p>
            <a:p>
              <a:r>
                <a:rPr lang="en-US" altLang="ko-KR" dirty="0"/>
                <a:t>(Status Quo)</a:t>
              </a:r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5478105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" name="차트 36"/>
          <p:cNvGraphicFramePr/>
          <p:nvPr/>
        </p:nvGraphicFramePr>
        <p:xfrm>
          <a:off x="6446346" y="4149080"/>
          <a:ext cx="3683985" cy="21890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" name="차트 1"/>
          <p:cNvGraphicFramePr/>
          <p:nvPr/>
        </p:nvGraphicFramePr>
        <p:xfrm>
          <a:off x="2056415" y="4149081"/>
          <a:ext cx="3683985" cy="21890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6227763" y="1895475"/>
            <a:ext cx="4121150" cy="21923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1" latin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en-US" altLang="ko-KR" sz="1754" b="1" u="sng" dirty="0">
                <a:latin typeface="맑은 고딕" pitchFamily="50" charset="-127"/>
                <a:ea typeface="맑은 고딕" pitchFamily="50" charset="-127"/>
              </a:rPr>
              <a:t> Version B</a:t>
            </a:r>
            <a:r>
              <a:rPr lang="en-US" altLang="ko-KR" sz="1754" b="1" dirty="0">
                <a:latin typeface="맑은 고딕" pitchFamily="50" charset="-127"/>
                <a:ea typeface="맑은 고딕" pitchFamily="50" charset="-127"/>
              </a:rPr>
              <a:t>  (</a:t>
            </a:r>
            <a:r>
              <a:rPr lang="ko-KR" altLang="en-US" sz="1754" b="1" dirty="0">
                <a:latin typeface="맑은 고딕" pitchFamily="50" charset="-127"/>
                <a:ea typeface="맑은 고딕" pitchFamily="50" charset="-127"/>
              </a:rPr>
              <a:t>사망 프레임</a:t>
            </a:r>
            <a:r>
              <a:rPr lang="en-US" altLang="ko-KR" sz="1754" b="1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eaLnBrk="1" latinLnBrk="1" hangingPunct="1">
              <a:spcBef>
                <a:spcPct val="20000"/>
              </a:spcBef>
              <a:buFont typeface="Wingdings" pitchFamily="2" charset="2"/>
              <a:buNone/>
              <a:defRPr/>
            </a:pPr>
            <a:endParaRPr lang="en-US" altLang="ko-KR" sz="462" b="1" dirty="0">
              <a:latin typeface="맑은 고딕" pitchFamily="50" charset="-127"/>
              <a:ea typeface="맑은 고딕" pitchFamily="50" charset="-127"/>
            </a:endParaRPr>
          </a:p>
          <a:p>
            <a:pPr marL="316531" indent="-316531">
              <a:spcBef>
                <a:spcPct val="20000"/>
              </a:spcBef>
              <a:defRPr/>
            </a:pP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(1) 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대책 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를 선택하는 경우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, 400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명이 죽는다고 합니다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eaLnBrk="1" latinLnBrk="1" hangingPunct="1">
              <a:spcBef>
                <a:spcPct val="20000"/>
              </a:spcBef>
              <a:buFont typeface="Wingdings" pitchFamily="2" charset="2"/>
              <a:buNone/>
              <a:defRPr/>
            </a:pPr>
            <a:endParaRPr lang="en-US" altLang="ko-KR" sz="738" b="1" dirty="0">
              <a:latin typeface="맑은 고딕" pitchFamily="50" charset="-127"/>
              <a:ea typeface="맑은 고딕" pitchFamily="50" charset="-127"/>
            </a:endParaRPr>
          </a:p>
          <a:p>
            <a:pPr eaLnBrk="1" latinLnBrk="1" hangingPunct="1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(2) 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대책 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B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를 선택하는 경우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한 명도 죽지 않을 확률이 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1/3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이고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, 600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명이 모두 죽을 확률이 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2/3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라고 합니다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eaLnBrk="1" latinLnBrk="1" hangingPunct="1">
              <a:spcBef>
                <a:spcPct val="20000"/>
              </a:spcBef>
              <a:buFont typeface="Wingdings" pitchFamily="2" charset="2"/>
              <a:buNone/>
              <a:defRPr/>
            </a:pPr>
            <a:endParaRPr lang="en-US" altLang="ko-KR" sz="738" b="1" dirty="0">
              <a:latin typeface="맑은 고딕" pitchFamily="50" charset="-127"/>
              <a:ea typeface="맑은 고딕" pitchFamily="50" charset="-127"/>
            </a:endParaRPr>
          </a:p>
          <a:p>
            <a:pPr eaLnBrk="1" latinLnBrk="1" hangingPunct="1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귀하가 정부 부처의 담당 결정권자라면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대책 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와 대책 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B 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중 어떤 것을 선택하시겠습니까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? 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385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" name="Line 5"/>
          <p:cNvSpPr>
            <a:spLocks noChangeShapeType="1"/>
          </p:cNvSpPr>
          <p:nvPr/>
        </p:nvSpPr>
        <p:spPr bwMode="auto">
          <a:xfrm>
            <a:off x="6029326" y="2241551"/>
            <a:ext cx="66675" cy="4022725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ko-KR" altLang="en-US" sz="2215"/>
          </a:p>
        </p:txBody>
      </p:sp>
      <p:sp>
        <p:nvSpPr>
          <p:cNvPr id="7174" name="AutoShape 15"/>
          <p:cNvSpPr>
            <a:spLocks noChangeAspect="1" noChangeArrowheads="1" noTextEdit="1"/>
          </p:cNvSpPr>
          <p:nvPr/>
        </p:nvSpPr>
        <p:spPr bwMode="auto">
          <a:xfrm>
            <a:off x="2205038" y="3956050"/>
            <a:ext cx="3535362" cy="2439988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defRPr/>
            </a:pPr>
            <a:endParaRPr lang="ko-KR" altLang="en-US" sz="2215"/>
          </a:p>
        </p:txBody>
      </p:sp>
      <p:sp>
        <p:nvSpPr>
          <p:cNvPr id="7175" name="Rectangle 24"/>
          <p:cNvSpPr>
            <a:spLocks noChangeArrowheads="1"/>
          </p:cNvSpPr>
          <p:nvPr/>
        </p:nvSpPr>
        <p:spPr bwMode="auto">
          <a:xfrm>
            <a:off x="2735867" y="4358409"/>
            <a:ext cx="1059585" cy="19883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>
            <a:spAutoFit/>
          </a:bodyPr>
          <a:lstStyle>
            <a:lvl1pPr latinLnBrk="1">
              <a:spcBef>
                <a:spcPct val="40000"/>
              </a:spcBef>
              <a:buFont typeface="Wingdings" panose="05000000000000000000" pitchFamily="2" charset="2"/>
              <a:buChar char="§"/>
              <a:defRPr kumimoji="1" sz="1900" b="1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1pPr>
            <a:lvl2pPr marL="742950" indent="-285750" latinLnBrk="1">
              <a:spcBef>
                <a:spcPct val="40000"/>
              </a:spcBef>
              <a:buChar char="•"/>
              <a:defRPr kumimoji="1" sz="1700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2pPr>
            <a:lvl3pPr marL="1143000" indent="-228600" latinLnBrk="1">
              <a:spcBef>
                <a:spcPct val="40000"/>
              </a:spcBef>
              <a:buFont typeface="Arial" panose="020B0604020202020204" pitchFamily="34" charset="0"/>
              <a:buChar char="-"/>
              <a:defRPr kumimoji="1" sz="1600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3pPr>
            <a:lvl4pPr marL="1600200" indent="-228600" defTabSz="7600950" fontAlgn="t" latinLnBrk="1"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4pPr>
            <a:lvl5pPr marL="2057400" indent="-228600" defTabSz="7600950" fontAlgn="t" latinLnBrk="1"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5pPr>
            <a:lvl6pPr marL="25146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6pPr>
            <a:lvl7pPr marL="29718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7pPr>
            <a:lvl8pPr marL="34290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8pPr>
            <a:lvl9pPr marL="38862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ko-KR" sz="1292" dirty="0">
                <a:ea typeface="윤고딕130" pitchFamily="18" charset="-127"/>
              </a:rPr>
              <a:t>91.67% (33</a:t>
            </a:r>
            <a:r>
              <a:rPr lang="ko-KR" altLang="en-US" sz="1292" dirty="0">
                <a:ea typeface="윤고딕130" pitchFamily="18" charset="-127"/>
              </a:rPr>
              <a:t>명</a:t>
            </a:r>
            <a:r>
              <a:rPr lang="en-US" altLang="ko-KR" sz="1292" dirty="0">
                <a:ea typeface="윤고딕130" pitchFamily="18" charset="-127"/>
              </a:rPr>
              <a:t>)</a:t>
            </a:r>
            <a:endParaRPr lang="en-US" altLang="ko-KR" sz="1292" dirty="0">
              <a:solidFill>
                <a:schemeClr val="tx1"/>
              </a:solidFill>
              <a:ea typeface="윤고딕130" pitchFamily="18" charset="-127"/>
            </a:endParaRPr>
          </a:p>
        </p:txBody>
      </p:sp>
      <p:sp>
        <p:nvSpPr>
          <p:cNvPr id="7176" name="Rectangle 25"/>
          <p:cNvSpPr>
            <a:spLocks noChangeArrowheads="1"/>
          </p:cNvSpPr>
          <p:nvPr/>
        </p:nvSpPr>
        <p:spPr bwMode="auto">
          <a:xfrm>
            <a:off x="4103771" y="5807450"/>
            <a:ext cx="876843" cy="19883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>
            <a:spAutoFit/>
          </a:bodyPr>
          <a:lstStyle>
            <a:lvl1pPr latinLnBrk="1">
              <a:spcBef>
                <a:spcPct val="40000"/>
              </a:spcBef>
              <a:buFont typeface="Wingdings" panose="05000000000000000000" pitchFamily="2" charset="2"/>
              <a:buChar char="§"/>
              <a:defRPr kumimoji="1" sz="1900" b="1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1pPr>
            <a:lvl2pPr marL="742950" indent="-285750" latinLnBrk="1">
              <a:spcBef>
                <a:spcPct val="40000"/>
              </a:spcBef>
              <a:buChar char="•"/>
              <a:defRPr kumimoji="1" sz="1700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2pPr>
            <a:lvl3pPr marL="1143000" indent="-228600" latinLnBrk="1">
              <a:spcBef>
                <a:spcPct val="40000"/>
              </a:spcBef>
              <a:buFont typeface="Arial" panose="020B0604020202020204" pitchFamily="34" charset="0"/>
              <a:buChar char="-"/>
              <a:defRPr kumimoji="1" sz="1600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3pPr>
            <a:lvl4pPr marL="1600200" indent="-228600" defTabSz="7600950" fontAlgn="t" latinLnBrk="1"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4pPr>
            <a:lvl5pPr marL="2057400" indent="-228600" defTabSz="7600950" fontAlgn="t" latinLnBrk="1"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5pPr>
            <a:lvl6pPr marL="25146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6pPr>
            <a:lvl7pPr marL="29718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7pPr>
            <a:lvl8pPr marL="34290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8pPr>
            <a:lvl9pPr marL="38862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ko-KR" sz="1292" dirty="0">
                <a:ea typeface="윤고딕130" pitchFamily="18" charset="-127"/>
              </a:rPr>
              <a:t>8.33% (3</a:t>
            </a:r>
            <a:r>
              <a:rPr lang="ko-KR" altLang="en-US" sz="1292" dirty="0">
                <a:ea typeface="윤고딕130" pitchFamily="18" charset="-127"/>
              </a:rPr>
              <a:t>명</a:t>
            </a:r>
            <a:r>
              <a:rPr lang="en-US" altLang="ko-KR" sz="1292" dirty="0">
                <a:ea typeface="윤고딕130" pitchFamily="18" charset="-127"/>
              </a:rPr>
              <a:t>)</a:t>
            </a:r>
            <a:endParaRPr lang="en-US" altLang="ko-KR" sz="1292" dirty="0">
              <a:solidFill>
                <a:schemeClr val="tx1"/>
              </a:solidFill>
              <a:ea typeface="윤고딕130" pitchFamily="18" charset="-127"/>
            </a:endParaRPr>
          </a:p>
        </p:txBody>
      </p:sp>
      <p:sp>
        <p:nvSpPr>
          <p:cNvPr id="7177" name="AutoShape 29"/>
          <p:cNvSpPr>
            <a:spLocks noChangeAspect="1" noChangeArrowheads="1" noTextEdit="1"/>
          </p:cNvSpPr>
          <p:nvPr/>
        </p:nvSpPr>
        <p:spPr bwMode="auto">
          <a:xfrm>
            <a:off x="2008189" y="6199189"/>
            <a:ext cx="3824287" cy="395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ko-KR" altLang="en-US" sz="2215"/>
          </a:p>
        </p:txBody>
      </p:sp>
      <p:sp>
        <p:nvSpPr>
          <p:cNvPr id="35" name="직사각형 34"/>
          <p:cNvSpPr/>
          <p:nvPr/>
        </p:nvSpPr>
        <p:spPr>
          <a:xfrm>
            <a:off x="1524000" y="6199188"/>
            <a:ext cx="1447800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sz="2215"/>
          </a:p>
        </p:txBody>
      </p:sp>
      <p:sp>
        <p:nvSpPr>
          <p:cNvPr id="7181" name="TextBox 36"/>
          <p:cNvSpPr txBox="1">
            <a:spLocks noChangeArrowheads="1"/>
          </p:cNvSpPr>
          <p:nvPr/>
        </p:nvSpPr>
        <p:spPr bwMode="auto">
          <a:xfrm>
            <a:off x="5172075" y="4251325"/>
            <a:ext cx="734496" cy="30546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 latinLnBrk="1">
              <a:spcBef>
                <a:spcPct val="40000"/>
              </a:spcBef>
              <a:buFont typeface="Wingdings" panose="05000000000000000000" pitchFamily="2" charset="2"/>
              <a:buChar char="§"/>
              <a:defRPr kumimoji="1" sz="1900" b="1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1pPr>
            <a:lvl2pPr marL="742950" indent="-285750" latinLnBrk="1">
              <a:spcBef>
                <a:spcPct val="40000"/>
              </a:spcBef>
              <a:buChar char="•"/>
              <a:defRPr kumimoji="1" sz="1700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2pPr>
            <a:lvl3pPr marL="1143000" indent="-228600" latinLnBrk="1">
              <a:spcBef>
                <a:spcPct val="40000"/>
              </a:spcBef>
              <a:buFont typeface="Arial" panose="020B0604020202020204" pitchFamily="34" charset="0"/>
              <a:buChar char="-"/>
              <a:defRPr kumimoji="1" sz="1600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3pPr>
            <a:lvl4pPr marL="1600200" indent="-228600" defTabSz="7600950" fontAlgn="t" latinLnBrk="1"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4pPr>
            <a:lvl5pPr marL="2057400" indent="-228600" defTabSz="7600950" fontAlgn="t" latinLnBrk="1"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5pPr>
            <a:lvl6pPr marL="25146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6pPr>
            <a:lvl7pPr marL="29718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7pPr>
            <a:lvl8pPr marL="34290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8pPr>
            <a:lvl9pPr marL="38862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ko-KR" sz="1385" dirty="0">
                <a:solidFill>
                  <a:srgbClr val="002060"/>
                </a:solidFill>
                <a:ea typeface="윤고딕130" pitchFamily="18" charset="-127"/>
              </a:rPr>
              <a:t>(N=36)</a:t>
            </a:r>
            <a:endParaRPr lang="ko-KR" altLang="en-US" sz="1108" b="0" dirty="0">
              <a:solidFill>
                <a:schemeClr val="tx1"/>
              </a:solidFill>
              <a:ea typeface="윤고딕130" pitchFamily="18" charset="-127"/>
            </a:endParaRPr>
          </a:p>
        </p:txBody>
      </p:sp>
      <p:sp>
        <p:nvSpPr>
          <p:cNvPr id="7184" name="Rectangle 26"/>
          <p:cNvSpPr>
            <a:spLocks noChangeArrowheads="1"/>
          </p:cNvSpPr>
          <p:nvPr/>
        </p:nvSpPr>
        <p:spPr bwMode="auto">
          <a:xfrm>
            <a:off x="2860846" y="6238875"/>
            <a:ext cx="809625" cy="198438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>
            <a:spAutoFit/>
          </a:bodyPr>
          <a:lstStyle>
            <a:lvl1pPr latinLnBrk="1">
              <a:spcBef>
                <a:spcPct val="40000"/>
              </a:spcBef>
              <a:buFont typeface="Wingdings" panose="05000000000000000000" pitchFamily="2" charset="2"/>
              <a:buChar char="§"/>
              <a:defRPr kumimoji="1" sz="1900" b="1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1pPr>
            <a:lvl2pPr marL="742950" indent="-285750" latinLnBrk="1">
              <a:spcBef>
                <a:spcPct val="40000"/>
              </a:spcBef>
              <a:buChar char="•"/>
              <a:defRPr kumimoji="1" sz="1700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2pPr>
            <a:lvl3pPr marL="1143000" indent="-228600" latinLnBrk="1">
              <a:spcBef>
                <a:spcPct val="40000"/>
              </a:spcBef>
              <a:buFont typeface="Arial" panose="020B0604020202020204" pitchFamily="34" charset="0"/>
              <a:buChar char="-"/>
              <a:defRPr kumimoji="1" sz="1600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3pPr>
            <a:lvl4pPr marL="1600200" indent="-228600" defTabSz="7600950" fontAlgn="t" latinLnBrk="1"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4pPr>
            <a:lvl5pPr marL="2057400" indent="-228600" defTabSz="7600950" fontAlgn="t" latinLnBrk="1"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5pPr>
            <a:lvl6pPr marL="25146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6pPr>
            <a:lvl7pPr marL="29718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7pPr>
            <a:lvl8pPr marL="34290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8pPr>
            <a:lvl9pPr marL="38862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ko-KR" sz="1292" b="0" dirty="0">
                <a:ea typeface="윤고딕130" pitchFamily="18" charset="-127"/>
              </a:rPr>
              <a:t>(1)  </a:t>
            </a:r>
            <a:r>
              <a:rPr lang="ko-KR" altLang="en-US" sz="1292" b="0" dirty="0">
                <a:ea typeface="윤고딕130" pitchFamily="18" charset="-127"/>
              </a:rPr>
              <a:t>대책 </a:t>
            </a:r>
            <a:r>
              <a:rPr lang="en-US" altLang="ko-KR" sz="1292" b="0" dirty="0">
                <a:ea typeface="윤고딕130" pitchFamily="18" charset="-127"/>
              </a:rPr>
              <a:t>A </a:t>
            </a:r>
            <a:endParaRPr lang="ko-KR" altLang="en-US" sz="1292" b="0" dirty="0">
              <a:solidFill>
                <a:schemeClr val="tx1"/>
              </a:solidFill>
              <a:ea typeface="윤고딕130" pitchFamily="18" charset="-127"/>
            </a:endParaRPr>
          </a:p>
        </p:txBody>
      </p:sp>
      <p:sp>
        <p:nvSpPr>
          <p:cNvPr id="7185" name="Rectangle 27"/>
          <p:cNvSpPr>
            <a:spLocks noChangeArrowheads="1"/>
          </p:cNvSpPr>
          <p:nvPr/>
        </p:nvSpPr>
        <p:spPr bwMode="auto">
          <a:xfrm>
            <a:off x="4175481" y="6238875"/>
            <a:ext cx="733425" cy="198438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>
            <a:spAutoFit/>
          </a:bodyPr>
          <a:lstStyle>
            <a:lvl1pPr latinLnBrk="1">
              <a:spcBef>
                <a:spcPct val="40000"/>
              </a:spcBef>
              <a:buFont typeface="Wingdings" panose="05000000000000000000" pitchFamily="2" charset="2"/>
              <a:buChar char="§"/>
              <a:defRPr kumimoji="1" sz="1900" b="1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1pPr>
            <a:lvl2pPr marL="742950" indent="-285750" latinLnBrk="1">
              <a:spcBef>
                <a:spcPct val="40000"/>
              </a:spcBef>
              <a:buChar char="•"/>
              <a:defRPr kumimoji="1" sz="1700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2pPr>
            <a:lvl3pPr marL="1143000" indent="-228600" latinLnBrk="1">
              <a:spcBef>
                <a:spcPct val="40000"/>
              </a:spcBef>
              <a:buFont typeface="Arial" panose="020B0604020202020204" pitchFamily="34" charset="0"/>
              <a:buChar char="-"/>
              <a:defRPr kumimoji="1" sz="1600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3pPr>
            <a:lvl4pPr marL="1600200" indent="-228600" defTabSz="7600950" fontAlgn="t" latinLnBrk="1"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4pPr>
            <a:lvl5pPr marL="2057400" indent="-228600" defTabSz="7600950" fontAlgn="t" latinLnBrk="1"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5pPr>
            <a:lvl6pPr marL="25146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6pPr>
            <a:lvl7pPr marL="29718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7pPr>
            <a:lvl8pPr marL="34290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8pPr>
            <a:lvl9pPr marL="38862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ko-KR" sz="1292" b="0" dirty="0">
                <a:ea typeface="윤고딕130" pitchFamily="18" charset="-127"/>
              </a:rPr>
              <a:t>(2) </a:t>
            </a:r>
            <a:r>
              <a:rPr lang="ko-KR" altLang="en-US" sz="1292" b="0" dirty="0">
                <a:ea typeface="윤고딕130" pitchFamily="18" charset="-127"/>
              </a:rPr>
              <a:t>대책 </a:t>
            </a:r>
            <a:r>
              <a:rPr lang="en-US" altLang="ko-KR" sz="1292" b="0" dirty="0">
                <a:ea typeface="윤고딕130" pitchFamily="18" charset="-127"/>
              </a:rPr>
              <a:t>B</a:t>
            </a:r>
            <a:endParaRPr lang="ko-KR" altLang="en-US" sz="1292" b="0" dirty="0">
              <a:solidFill>
                <a:schemeClr val="tx1"/>
              </a:solidFill>
              <a:ea typeface="윤고딕130" pitchFamily="18" charset="-127"/>
            </a:endParaRPr>
          </a:p>
        </p:txBody>
      </p:sp>
      <p:sp>
        <p:nvSpPr>
          <p:cNvPr id="25" name="Rectangle 8"/>
          <p:cNvSpPr txBox="1">
            <a:spLocks noChangeArrowheads="1"/>
          </p:cNvSpPr>
          <p:nvPr/>
        </p:nvSpPr>
        <p:spPr bwMode="auto">
          <a:xfrm>
            <a:off x="125506" y="989013"/>
            <a:ext cx="12066494" cy="79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eaLnBrk="1" latinLnBrk="1" hangingPunct="1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ko-KR" altLang="en-US" sz="1477" b="1" dirty="0">
                <a:latin typeface="맑은 고딕" pitchFamily="50" charset="-127"/>
                <a:ea typeface="맑은 고딕" pitchFamily="50" charset="-127"/>
              </a:rPr>
              <a:t>우리나라에 외국에서 들어온 전염병이 도는 상황을 가정해 보십시오</a:t>
            </a:r>
            <a:r>
              <a:rPr lang="en-US" altLang="ko-KR" sz="1477" b="1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477" b="1" dirty="0">
                <a:latin typeface="맑은 고딕" pitchFamily="50" charset="-127"/>
                <a:ea typeface="맑은 고딕" pitchFamily="50" charset="-127"/>
              </a:rPr>
              <a:t>이 전염병에 대한 대책을 세우지 않으면 </a:t>
            </a:r>
            <a:r>
              <a:rPr lang="en-US" altLang="ko-KR" sz="1477" b="1" dirty="0">
                <a:latin typeface="맑은 고딕" pitchFamily="50" charset="-127"/>
                <a:ea typeface="맑은 고딕" pitchFamily="50" charset="-127"/>
              </a:rPr>
              <a:t>600</a:t>
            </a:r>
            <a:r>
              <a:rPr lang="ko-KR" altLang="en-US" sz="1477" b="1" dirty="0">
                <a:latin typeface="맑은 고딕" pitchFamily="50" charset="-127"/>
                <a:ea typeface="맑은 고딕" pitchFamily="50" charset="-127"/>
              </a:rPr>
              <a:t>명이 사망할 것이라고 합니다</a:t>
            </a:r>
            <a:r>
              <a:rPr lang="en-US" altLang="ko-KR" sz="1477" b="1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477" b="1" dirty="0">
                <a:latin typeface="맑은 고딕" pitchFamily="50" charset="-127"/>
                <a:ea typeface="맑은 고딕" pitchFamily="50" charset="-127"/>
              </a:rPr>
              <a:t>우리나라 정부는 최선의 대책이라고 생각되는 </a:t>
            </a:r>
            <a:r>
              <a:rPr lang="en-US" altLang="ko-KR" sz="1477" b="1" dirty="0"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ko-KR" altLang="en-US" sz="1477" b="1" dirty="0">
                <a:latin typeface="맑은 고딕" pitchFamily="50" charset="-127"/>
                <a:ea typeface="맑은 고딕" pitchFamily="50" charset="-127"/>
              </a:rPr>
              <a:t>와 </a:t>
            </a:r>
            <a:r>
              <a:rPr lang="en-US" altLang="ko-KR" sz="1477" b="1" dirty="0">
                <a:latin typeface="맑은 고딕" pitchFamily="50" charset="-127"/>
                <a:ea typeface="맑은 고딕" pitchFamily="50" charset="-127"/>
              </a:rPr>
              <a:t>B, </a:t>
            </a:r>
            <a:r>
              <a:rPr lang="ko-KR" altLang="en-US" sz="1477" b="1" dirty="0">
                <a:latin typeface="맑은 고딕" pitchFamily="50" charset="-127"/>
                <a:ea typeface="맑은 고딕" pitchFamily="50" charset="-127"/>
              </a:rPr>
              <a:t>두 가지 대책을 고려 중입니다</a:t>
            </a:r>
            <a:r>
              <a:rPr lang="en-US" altLang="ko-KR" sz="1477" b="1" dirty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164127" indent="-164127">
              <a:lnSpc>
                <a:spcPct val="120000"/>
              </a:lnSpc>
              <a:spcBef>
                <a:spcPct val="40000"/>
              </a:spcBef>
              <a:defRPr/>
            </a:pPr>
            <a:endParaRPr lang="ko-KR" altLang="en-US" sz="1477" b="1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Rectangle 4"/>
          <p:cNvSpPr>
            <a:spLocks noChangeArrowheads="1"/>
          </p:cNvSpPr>
          <p:nvPr/>
        </p:nvSpPr>
        <p:spPr bwMode="auto">
          <a:xfrm>
            <a:off x="1843088" y="1895476"/>
            <a:ext cx="4121150" cy="21939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1" latin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en-US" altLang="ko-KR" sz="1754" b="1" u="sng" dirty="0">
                <a:latin typeface="맑은 고딕" pitchFamily="50" charset="-127"/>
                <a:ea typeface="맑은 고딕" pitchFamily="50" charset="-127"/>
              </a:rPr>
              <a:t> Version A</a:t>
            </a:r>
            <a:r>
              <a:rPr lang="en-US" altLang="ko-KR" sz="1754" b="1" dirty="0">
                <a:latin typeface="맑은 고딕" pitchFamily="50" charset="-127"/>
                <a:ea typeface="맑은 고딕" pitchFamily="50" charset="-127"/>
              </a:rPr>
              <a:t> (</a:t>
            </a:r>
            <a:r>
              <a:rPr lang="ko-KR" altLang="en-US" sz="1754" b="1" dirty="0">
                <a:latin typeface="맑은 고딕" pitchFamily="50" charset="-127"/>
                <a:ea typeface="맑은 고딕" pitchFamily="50" charset="-127"/>
              </a:rPr>
              <a:t>생명 프레임</a:t>
            </a:r>
            <a:r>
              <a:rPr lang="en-US" altLang="ko-KR" sz="1754" b="1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eaLnBrk="1" latinLnBrk="1" hangingPunct="1">
              <a:spcBef>
                <a:spcPct val="20000"/>
              </a:spcBef>
              <a:buFont typeface="Wingdings" pitchFamily="2" charset="2"/>
              <a:buNone/>
              <a:defRPr/>
            </a:pPr>
            <a:endParaRPr lang="en-US" altLang="ko-KR" sz="462" b="1" dirty="0">
              <a:latin typeface="맑은 고딕" pitchFamily="50" charset="-127"/>
              <a:ea typeface="맑은 고딕" pitchFamily="50" charset="-127"/>
            </a:endParaRPr>
          </a:p>
          <a:p>
            <a:pPr marL="316531" indent="-316531">
              <a:spcBef>
                <a:spcPct val="20000"/>
              </a:spcBef>
              <a:defRPr/>
            </a:pP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(1) 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대책 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를 선택하는 경우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, 200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명을 살릴 수 있다고 합니다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eaLnBrk="1" latinLnBrk="1" hangingPunct="1">
              <a:spcBef>
                <a:spcPct val="20000"/>
              </a:spcBef>
              <a:buFont typeface="Wingdings" pitchFamily="2" charset="2"/>
              <a:buNone/>
              <a:defRPr/>
            </a:pPr>
            <a:endParaRPr lang="en-US" altLang="ko-KR" sz="738" b="1" dirty="0">
              <a:latin typeface="맑은 고딕" pitchFamily="50" charset="-127"/>
              <a:ea typeface="맑은 고딕" pitchFamily="50" charset="-127"/>
            </a:endParaRPr>
          </a:p>
          <a:p>
            <a:pPr eaLnBrk="1" latinLnBrk="1" hangingPunct="1">
              <a:spcBef>
                <a:spcPct val="20000"/>
              </a:spcBef>
              <a:defRPr/>
            </a:pP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(2) 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대책 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B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를 선택하는 경우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, 600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명을 살릴 수 있는 확률이 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1/3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이고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, 600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명 중 아무도 살릴 수 없는 확률이 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2/3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라고 합니다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.  </a:t>
            </a:r>
          </a:p>
          <a:p>
            <a:pPr eaLnBrk="1" latinLnBrk="1" hangingPunct="1">
              <a:spcBef>
                <a:spcPct val="20000"/>
              </a:spcBef>
              <a:buFont typeface="Wingdings" pitchFamily="2" charset="2"/>
              <a:buNone/>
              <a:defRPr/>
            </a:pPr>
            <a:endParaRPr lang="en-US" altLang="ko-KR" sz="738" b="1" dirty="0">
              <a:latin typeface="맑은 고딕" pitchFamily="50" charset="-127"/>
              <a:ea typeface="맑은 고딕" pitchFamily="50" charset="-127"/>
            </a:endParaRPr>
          </a:p>
          <a:p>
            <a:pPr eaLnBrk="1" latinLnBrk="1" hangingPunct="1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귀하가 정부 부처의 담당 결정권자라면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대책 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와 대책 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B 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중 어떤 것을 선택하시겠습니까</a:t>
            </a:r>
            <a:r>
              <a:rPr lang="en-US" altLang="ko-KR" sz="1385" b="1" dirty="0">
                <a:latin typeface="맑은 고딕" pitchFamily="50" charset="-127"/>
                <a:ea typeface="맑은 고딕" pitchFamily="50" charset="-127"/>
              </a:rPr>
              <a:t>? </a:t>
            </a:r>
            <a:r>
              <a:rPr lang="ko-KR" altLang="en-US" sz="1385" b="1" dirty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385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Rectangle 24"/>
          <p:cNvSpPr>
            <a:spLocks noChangeArrowheads="1"/>
          </p:cNvSpPr>
          <p:nvPr/>
        </p:nvSpPr>
        <p:spPr bwMode="auto">
          <a:xfrm>
            <a:off x="7138044" y="4569076"/>
            <a:ext cx="1059585" cy="19883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>
            <a:spAutoFit/>
          </a:bodyPr>
          <a:lstStyle>
            <a:lvl1pPr latinLnBrk="1">
              <a:spcBef>
                <a:spcPct val="40000"/>
              </a:spcBef>
              <a:buFont typeface="Wingdings" panose="05000000000000000000" pitchFamily="2" charset="2"/>
              <a:buChar char="§"/>
              <a:defRPr kumimoji="1" sz="1900" b="1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1pPr>
            <a:lvl2pPr marL="742950" indent="-285750" latinLnBrk="1">
              <a:spcBef>
                <a:spcPct val="40000"/>
              </a:spcBef>
              <a:buChar char="•"/>
              <a:defRPr kumimoji="1" sz="1700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2pPr>
            <a:lvl3pPr marL="1143000" indent="-228600" latinLnBrk="1">
              <a:spcBef>
                <a:spcPct val="40000"/>
              </a:spcBef>
              <a:buFont typeface="Arial" panose="020B0604020202020204" pitchFamily="34" charset="0"/>
              <a:buChar char="-"/>
              <a:defRPr kumimoji="1" sz="1600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3pPr>
            <a:lvl4pPr marL="1600200" indent="-228600" defTabSz="7600950" fontAlgn="t" latinLnBrk="1"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4pPr>
            <a:lvl5pPr marL="2057400" indent="-228600" defTabSz="7600950" fontAlgn="t" latinLnBrk="1"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5pPr>
            <a:lvl6pPr marL="25146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6pPr>
            <a:lvl7pPr marL="29718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7pPr>
            <a:lvl8pPr marL="34290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8pPr>
            <a:lvl9pPr marL="38862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ko-KR" sz="1292" dirty="0">
                <a:ea typeface="윤고딕130" pitchFamily="18" charset="-127"/>
              </a:rPr>
              <a:t>46.51% (20</a:t>
            </a:r>
            <a:r>
              <a:rPr lang="ko-KR" altLang="en-US" sz="1292" dirty="0">
                <a:ea typeface="윤고딕130" pitchFamily="18" charset="-127"/>
              </a:rPr>
              <a:t>명</a:t>
            </a:r>
            <a:r>
              <a:rPr lang="en-US" altLang="ko-KR" sz="1292" dirty="0">
                <a:ea typeface="윤고딕130" pitchFamily="18" charset="-127"/>
              </a:rPr>
              <a:t>)</a:t>
            </a:r>
            <a:endParaRPr lang="en-US" altLang="ko-KR" sz="1292" dirty="0">
              <a:solidFill>
                <a:schemeClr val="tx1"/>
              </a:solidFill>
              <a:ea typeface="윤고딕130" pitchFamily="18" charset="-127"/>
            </a:endParaRPr>
          </a:p>
        </p:txBody>
      </p:sp>
      <p:sp>
        <p:nvSpPr>
          <p:cNvPr id="32" name="Rectangle 25"/>
          <p:cNvSpPr>
            <a:spLocks noChangeArrowheads="1"/>
          </p:cNvSpPr>
          <p:nvPr/>
        </p:nvSpPr>
        <p:spPr bwMode="auto">
          <a:xfrm>
            <a:off x="8368893" y="4278935"/>
            <a:ext cx="1059585" cy="19883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>
            <a:spAutoFit/>
          </a:bodyPr>
          <a:lstStyle>
            <a:lvl1pPr latinLnBrk="1">
              <a:spcBef>
                <a:spcPct val="40000"/>
              </a:spcBef>
              <a:buFont typeface="Wingdings" panose="05000000000000000000" pitchFamily="2" charset="2"/>
              <a:buChar char="§"/>
              <a:defRPr kumimoji="1" sz="1900" b="1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1pPr>
            <a:lvl2pPr marL="742950" indent="-285750" latinLnBrk="1">
              <a:spcBef>
                <a:spcPct val="40000"/>
              </a:spcBef>
              <a:buChar char="•"/>
              <a:defRPr kumimoji="1" sz="1700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2pPr>
            <a:lvl3pPr marL="1143000" indent="-228600" latinLnBrk="1">
              <a:spcBef>
                <a:spcPct val="40000"/>
              </a:spcBef>
              <a:buFont typeface="Arial" panose="020B0604020202020204" pitchFamily="34" charset="0"/>
              <a:buChar char="-"/>
              <a:defRPr kumimoji="1" sz="1600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3pPr>
            <a:lvl4pPr marL="1600200" indent="-228600" defTabSz="7600950" fontAlgn="t" latinLnBrk="1"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4pPr>
            <a:lvl5pPr marL="2057400" indent="-228600" defTabSz="7600950" fontAlgn="t" latinLnBrk="1"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5pPr>
            <a:lvl6pPr marL="25146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6pPr>
            <a:lvl7pPr marL="29718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7pPr>
            <a:lvl8pPr marL="34290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8pPr>
            <a:lvl9pPr marL="38862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ko-KR" sz="1292" dirty="0">
                <a:ea typeface="윤고딕130" pitchFamily="18" charset="-127"/>
              </a:rPr>
              <a:t>63.89% (23</a:t>
            </a:r>
            <a:r>
              <a:rPr lang="ko-KR" altLang="en-US" sz="1292" dirty="0">
                <a:ea typeface="윤고딕130" pitchFamily="18" charset="-127"/>
              </a:rPr>
              <a:t>명</a:t>
            </a:r>
            <a:r>
              <a:rPr lang="en-US" altLang="ko-KR" sz="1292" dirty="0">
                <a:ea typeface="윤고딕130" pitchFamily="18" charset="-127"/>
              </a:rPr>
              <a:t>)</a:t>
            </a:r>
            <a:endParaRPr lang="en-US" altLang="ko-KR" sz="1292" dirty="0">
              <a:solidFill>
                <a:schemeClr val="tx1"/>
              </a:solidFill>
              <a:ea typeface="윤고딕130" pitchFamily="18" charset="-127"/>
            </a:endParaRPr>
          </a:p>
        </p:txBody>
      </p:sp>
      <p:sp>
        <p:nvSpPr>
          <p:cNvPr id="33" name="Rectangle 26"/>
          <p:cNvSpPr>
            <a:spLocks noChangeArrowheads="1"/>
          </p:cNvSpPr>
          <p:nvPr/>
        </p:nvSpPr>
        <p:spPr bwMode="auto">
          <a:xfrm>
            <a:off x="7217339" y="6238875"/>
            <a:ext cx="809625" cy="198438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>
            <a:spAutoFit/>
          </a:bodyPr>
          <a:lstStyle>
            <a:lvl1pPr latinLnBrk="1">
              <a:spcBef>
                <a:spcPct val="40000"/>
              </a:spcBef>
              <a:buFont typeface="Wingdings" panose="05000000000000000000" pitchFamily="2" charset="2"/>
              <a:buChar char="§"/>
              <a:defRPr kumimoji="1" sz="1900" b="1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1pPr>
            <a:lvl2pPr marL="742950" indent="-285750" latinLnBrk="1">
              <a:spcBef>
                <a:spcPct val="40000"/>
              </a:spcBef>
              <a:buChar char="•"/>
              <a:defRPr kumimoji="1" sz="1700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2pPr>
            <a:lvl3pPr marL="1143000" indent="-228600" latinLnBrk="1">
              <a:spcBef>
                <a:spcPct val="40000"/>
              </a:spcBef>
              <a:buFont typeface="Arial" panose="020B0604020202020204" pitchFamily="34" charset="0"/>
              <a:buChar char="-"/>
              <a:defRPr kumimoji="1" sz="1600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3pPr>
            <a:lvl4pPr marL="1600200" indent="-228600" defTabSz="7600950" fontAlgn="t" latinLnBrk="1"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4pPr>
            <a:lvl5pPr marL="2057400" indent="-228600" defTabSz="7600950" fontAlgn="t" latinLnBrk="1"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5pPr>
            <a:lvl6pPr marL="25146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6pPr>
            <a:lvl7pPr marL="29718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7pPr>
            <a:lvl8pPr marL="34290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8pPr>
            <a:lvl9pPr marL="38862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ko-KR" sz="1292" b="0" dirty="0">
                <a:ea typeface="윤고딕130" pitchFamily="18" charset="-127"/>
              </a:rPr>
              <a:t>(1)  </a:t>
            </a:r>
            <a:r>
              <a:rPr lang="ko-KR" altLang="en-US" sz="1292" b="0" dirty="0">
                <a:ea typeface="윤고딕130" pitchFamily="18" charset="-127"/>
              </a:rPr>
              <a:t>대책 </a:t>
            </a:r>
            <a:r>
              <a:rPr lang="en-US" altLang="ko-KR" sz="1292" b="0" dirty="0">
                <a:ea typeface="윤고딕130" pitchFamily="18" charset="-127"/>
              </a:rPr>
              <a:t>A </a:t>
            </a:r>
            <a:endParaRPr lang="ko-KR" altLang="en-US" sz="1292" b="0" dirty="0">
              <a:solidFill>
                <a:schemeClr val="tx1"/>
              </a:solidFill>
              <a:ea typeface="윤고딕130" pitchFamily="18" charset="-127"/>
            </a:endParaRPr>
          </a:p>
        </p:txBody>
      </p:sp>
      <p:sp>
        <p:nvSpPr>
          <p:cNvPr id="34" name="Rectangle 27"/>
          <p:cNvSpPr>
            <a:spLocks noChangeArrowheads="1"/>
          </p:cNvSpPr>
          <p:nvPr/>
        </p:nvSpPr>
        <p:spPr bwMode="auto">
          <a:xfrm>
            <a:off x="8531974" y="6238875"/>
            <a:ext cx="733425" cy="198438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>
            <a:spAutoFit/>
          </a:bodyPr>
          <a:lstStyle>
            <a:lvl1pPr latinLnBrk="1">
              <a:spcBef>
                <a:spcPct val="40000"/>
              </a:spcBef>
              <a:buFont typeface="Wingdings" panose="05000000000000000000" pitchFamily="2" charset="2"/>
              <a:buChar char="§"/>
              <a:defRPr kumimoji="1" sz="1900" b="1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1pPr>
            <a:lvl2pPr marL="742950" indent="-285750" latinLnBrk="1">
              <a:spcBef>
                <a:spcPct val="40000"/>
              </a:spcBef>
              <a:buChar char="•"/>
              <a:defRPr kumimoji="1" sz="1700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2pPr>
            <a:lvl3pPr marL="1143000" indent="-228600" latinLnBrk="1">
              <a:spcBef>
                <a:spcPct val="40000"/>
              </a:spcBef>
              <a:buFont typeface="Arial" panose="020B0604020202020204" pitchFamily="34" charset="0"/>
              <a:buChar char="-"/>
              <a:defRPr kumimoji="1" sz="1600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3pPr>
            <a:lvl4pPr marL="1600200" indent="-228600" defTabSz="7600950" fontAlgn="t" latinLnBrk="1"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4pPr>
            <a:lvl5pPr marL="2057400" indent="-228600" defTabSz="7600950" fontAlgn="t" latinLnBrk="1"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5pPr>
            <a:lvl6pPr marL="25146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6pPr>
            <a:lvl7pPr marL="29718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7pPr>
            <a:lvl8pPr marL="34290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8pPr>
            <a:lvl9pPr marL="38862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ko-KR" sz="1292" b="0" dirty="0">
                <a:ea typeface="윤고딕130" pitchFamily="18" charset="-127"/>
              </a:rPr>
              <a:t>(2) </a:t>
            </a:r>
            <a:r>
              <a:rPr lang="ko-KR" altLang="en-US" sz="1292" b="0" dirty="0">
                <a:ea typeface="윤고딕130" pitchFamily="18" charset="-127"/>
              </a:rPr>
              <a:t>대책 </a:t>
            </a:r>
            <a:r>
              <a:rPr lang="en-US" altLang="ko-KR" sz="1292" b="0" dirty="0">
                <a:ea typeface="윤고딕130" pitchFamily="18" charset="-127"/>
              </a:rPr>
              <a:t>B</a:t>
            </a:r>
            <a:endParaRPr lang="ko-KR" altLang="en-US" sz="1292" b="0" dirty="0">
              <a:solidFill>
                <a:schemeClr val="tx1"/>
              </a:solidFill>
              <a:ea typeface="윤고딕130" pitchFamily="18" charset="-127"/>
            </a:endParaRPr>
          </a:p>
        </p:txBody>
      </p:sp>
      <p:sp>
        <p:nvSpPr>
          <p:cNvPr id="36" name="TextBox 36"/>
          <p:cNvSpPr txBox="1">
            <a:spLocks noChangeArrowheads="1"/>
          </p:cNvSpPr>
          <p:nvPr/>
        </p:nvSpPr>
        <p:spPr bwMode="auto">
          <a:xfrm>
            <a:off x="9578440" y="4251325"/>
            <a:ext cx="734496" cy="30546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 latinLnBrk="1">
              <a:spcBef>
                <a:spcPct val="40000"/>
              </a:spcBef>
              <a:buFont typeface="Wingdings" panose="05000000000000000000" pitchFamily="2" charset="2"/>
              <a:buChar char="§"/>
              <a:defRPr kumimoji="1" sz="1900" b="1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1pPr>
            <a:lvl2pPr marL="742950" indent="-285750" latinLnBrk="1">
              <a:spcBef>
                <a:spcPct val="40000"/>
              </a:spcBef>
              <a:buChar char="•"/>
              <a:defRPr kumimoji="1" sz="1700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2pPr>
            <a:lvl3pPr marL="1143000" indent="-228600" latinLnBrk="1">
              <a:spcBef>
                <a:spcPct val="40000"/>
              </a:spcBef>
              <a:buFont typeface="Arial" panose="020B0604020202020204" pitchFamily="34" charset="0"/>
              <a:buChar char="-"/>
              <a:defRPr kumimoji="1" sz="1600">
                <a:solidFill>
                  <a:srgbClr val="000000"/>
                </a:solidFill>
                <a:latin typeface="Arial" panose="020B0604020202020204" pitchFamily="34" charset="0"/>
                <a:ea typeface="HY태명조" pitchFamily="18" charset="-127"/>
                <a:cs typeface="굴림" panose="020B0600000101010101" pitchFamily="50" charset="-127"/>
              </a:defRPr>
            </a:lvl3pPr>
            <a:lvl4pPr marL="1600200" indent="-228600" defTabSz="7600950" fontAlgn="t" latinLnBrk="1"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4pPr>
            <a:lvl5pPr marL="2057400" indent="-228600" defTabSz="7600950" fontAlgn="t" latinLnBrk="1"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5pPr>
            <a:lvl6pPr marL="25146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6pPr>
            <a:lvl7pPr marL="29718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7pPr>
            <a:lvl8pPr marL="34290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8pPr>
            <a:lvl9pPr marL="3886200" indent="-228600" defTabSz="7600950" eaLnBrk="0" fontAlgn="t" hangingPunct="0">
              <a:spcBef>
                <a:spcPct val="0"/>
              </a:spcBef>
              <a:spcAft>
                <a:spcPct val="0"/>
              </a:spcAft>
              <a:buSzPct val="100000"/>
              <a:buChar char="-"/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ko-KR" sz="1385" dirty="0">
                <a:solidFill>
                  <a:srgbClr val="002060"/>
                </a:solidFill>
                <a:ea typeface="윤고딕130" pitchFamily="18" charset="-127"/>
              </a:rPr>
              <a:t>(N=43)</a:t>
            </a:r>
            <a:endParaRPr lang="ko-KR" altLang="en-US" sz="1108" b="0" dirty="0">
              <a:solidFill>
                <a:schemeClr val="tx1"/>
              </a:solidFill>
              <a:ea typeface="윤고딕130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C59F97-10DD-0DB0-1445-FF09F605E82A}"/>
              </a:ext>
            </a:extLst>
          </p:cNvPr>
          <p:cNvSpPr txBox="1"/>
          <p:nvPr/>
        </p:nvSpPr>
        <p:spPr>
          <a:xfrm>
            <a:off x="2971801" y="283004"/>
            <a:ext cx="6881606" cy="5355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defPPr>
              <a:defRPr lang="ko-KR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200" b="1">
                <a:latin typeface="+mn-ea"/>
                <a:cs typeface="+mj-cs"/>
              </a:defRPr>
            </a:lvl1pPr>
          </a:lstStyle>
          <a:p>
            <a:r>
              <a:rPr lang="en-US" altLang="ko-KR" dirty="0"/>
              <a:t>Framing Effects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모호함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95"/>
          <a:stretch>
            <a:fillRect/>
          </a:stretch>
        </p:blipFill>
        <p:spPr>
          <a:xfrm>
            <a:off x="1524000" y="0"/>
            <a:ext cx="9144000" cy="6858000"/>
          </a:xfr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89648" y="1084730"/>
            <a:ext cx="1187488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1" hangingPunct="1">
              <a:buFontTx/>
              <a:buChar char="-"/>
            </a:pPr>
            <a:endParaRPr lang="en-US" altLang="ko-KR" sz="2400" dirty="0">
              <a:latin typeface="Times New Roman" panose="02020603050405020304" pitchFamily="18" charset="0"/>
            </a:endParaRPr>
          </a:p>
          <a:p>
            <a:pPr marL="342900" indent="-342900" eaLnBrk="1" hangingPunct="1">
              <a:buFontTx/>
              <a:buChar char="-"/>
            </a:pPr>
            <a:endParaRPr lang="en-US" altLang="ko-KR" sz="2400" dirty="0">
              <a:latin typeface="Times New Roman" panose="02020603050405020304" pitchFamily="18" charset="0"/>
            </a:endParaRPr>
          </a:p>
          <a:p>
            <a:pPr marL="342900" indent="-342900" eaLnBrk="1" hangingPunct="1">
              <a:buFontTx/>
              <a:buChar char="-"/>
            </a:pPr>
            <a:r>
              <a:rPr lang="en-US" altLang="ko-KR" sz="2400" dirty="0">
                <a:latin typeface="Times New Roman" panose="02020603050405020304" pitchFamily="18" charset="0"/>
              </a:rPr>
              <a:t>Levin &amp; </a:t>
            </a:r>
            <a:r>
              <a:rPr lang="en-US" altLang="ko-KR" sz="2400" dirty="0" err="1">
                <a:latin typeface="Times New Roman" panose="02020603050405020304" pitchFamily="18" charset="0"/>
              </a:rPr>
              <a:t>Gaeth</a:t>
            </a:r>
            <a:r>
              <a:rPr lang="en-US" altLang="ko-KR" sz="2400" dirty="0">
                <a:latin typeface="Times New Roman" panose="02020603050405020304" pitchFamily="18" charset="0"/>
              </a:rPr>
              <a:t> (1988 </a:t>
            </a:r>
            <a:r>
              <a:rPr lang="en-US" altLang="ko-KR" sz="2400" i="1" dirty="0">
                <a:latin typeface="Times New Roman" panose="02020603050405020304" pitchFamily="18" charset="0"/>
              </a:rPr>
              <a:t>JCR</a:t>
            </a:r>
            <a:r>
              <a:rPr lang="en-US" altLang="ko-KR" sz="2400" dirty="0">
                <a:latin typeface="Times New Roman" panose="02020603050405020304" pitchFamily="18" charset="0"/>
              </a:rPr>
              <a:t>) : 25% </a:t>
            </a:r>
            <a:r>
              <a:rPr lang="ko-KR" altLang="en-US" sz="2400" dirty="0">
                <a:latin typeface="Times New Roman" panose="02020603050405020304" pitchFamily="18" charset="0"/>
              </a:rPr>
              <a:t>기름기 </a:t>
            </a:r>
            <a:r>
              <a:rPr lang="en-US" altLang="ko-KR" sz="2400" dirty="0">
                <a:latin typeface="Times New Roman" panose="02020603050405020304" pitchFamily="18" charset="0"/>
              </a:rPr>
              <a:t>vs. 75% </a:t>
            </a:r>
            <a:r>
              <a:rPr lang="ko-KR" altLang="en-US" sz="2400" dirty="0">
                <a:latin typeface="Times New Roman" panose="02020603050405020304" pitchFamily="18" charset="0"/>
              </a:rPr>
              <a:t>살코기 </a:t>
            </a:r>
            <a:endParaRPr lang="en-US" altLang="ko-KR" sz="2400" dirty="0">
              <a:latin typeface="Times New Roman" panose="02020603050405020304" pitchFamily="18" charset="0"/>
            </a:endParaRPr>
          </a:p>
          <a:p>
            <a:pPr marL="342900" indent="-342900" eaLnBrk="1" hangingPunct="1">
              <a:buFontTx/>
              <a:buChar char="-"/>
            </a:pPr>
            <a:endParaRPr lang="en-US" altLang="ko-KR" sz="2400" dirty="0">
              <a:latin typeface="Times New Roman" panose="02020603050405020304" pitchFamily="18" charset="0"/>
            </a:endParaRPr>
          </a:p>
          <a:p>
            <a:pPr marL="342900" indent="-342900" eaLnBrk="1" hangingPunct="1">
              <a:buFontTx/>
              <a:buChar char="-"/>
            </a:pPr>
            <a:r>
              <a:rPr lang="en-US" altLang="ko-KR" sz="2400" dirty="0">
                <a:latin typeface="Times New Roman" panose="02020603050405020304" pitchFamily="18" charset="0"/>
              </a:rPr>
              <a:t>Negative framing vs. Positive framing</a:t>
            </a:r>
          </a:p>
          <a:p>
            <a:pPr marL="342900" indent="-342900" eaLnBrk="1" hangingPunct="1">
              <a:buFontTx/>
              <a:buChar char="-"/>
            </a:pPr>
            <a:endParaRPr lang="en-US" altLang="ko-KR" sz="2400" dirty="0">
              <a:latin typeface="Times New Roman" panose="02020603050405020304" pitchFamily="18" charset="0"/>
            </a:endParaRPr>
          </a:p>
          <a:p>
            <a:pPr marL="342900" indent="-342900" eaLnBrk="1" hangingPunct="1">
              <a:buFontTx/>
              <a:buChar char="-"/>
            </a:pPr>
            <a:endParaRPr lang="en-US" altLang="ko-KR" sz="2400" dirty="0">
              <a:latin typeface="Times New Roman" panose="02020603050405020304" pitchFamily="18" charset="0"/>
            </a:endParaRPr>
          </a:p>
          <a:p>
            <a:pPr marL="342900" indent="-342900" eaLnBrk="1" hangingPunct="1">
              <a:buFontTx/>
              <a:buChar char="-"/>
            </a:pPr>
            <a:endParaRPr lang="en-US" altLang="ko-KR" sz="2400" dirty="0">
              <a:latin typeface="Times New Roman" panose="02020603050405020304" pitchFamily="18" charset="0"/>
            </a:endParaRPr>
          </a:p>
          <a:p>
            <a:pPr marL="342900" indent="-342900" eaLnBrk="1" hangingPunct="1">
              <a:buFontTx/>
              <a:buChar char="-"/>
            </a:pPr>
            <a:endParaRPr lang="en-US" altLang="ko-KR" sz="2400" dirty="0">
              <a:latin typeface="Times New Roman" panose="02020603050405020304" pitchFamily="18" charset="0"/>
            </a:endParaRPr>
          </a:p>
          <a:p>
            <a:pPr marL="342900" indent="-342900" eaLnBrk="1" hangingPunct="1">
              <a:buFontTx/>
              <a:buChar char="-"/>
            </a:pPr>
            <a:endParaRPr lang="en-US" altLang="ko-KR" sz="2400" dirty="0">
              <a:latin typeface="Times New Roman" panose="02020603050405020304" pitchFamily="18" charset="0"/>
            </a:endParaRPr>
          </a:p>
          <a:p>
            <a:pPr marL="342900" indent="-342900" eaLnBrk="1" hangingPunct="1">
              <a:buFontTx/>
              <a:buChar char="-"/>
            </a:pPr>
            <a:endParaRPr lang="en-US" altLang="ko-KR" sz="2400" dirty="0">
              <a:latin typeface="Times New Roman" panose="02020603050405020304" pitchFamily="18" charset="0"/>
            </a:endParaRPr>
          </a:p>
          <a:p>
            <a:pPr marL="342900" indent="-342900" eaLnBrk="1" hangingPunct="1">
              <a:buFontTx/>
              <a:buChar char="-"/>
            </a:pPr>
            <a:r>
              <a:rPr lang="en-US" altLang="ko-KR" sz="2400" dirty="0">
                <a:latin typeface="Times New Roman" panose="02020603050405020304" pitchFamily="18" charset="0"/>
              </a:rPr>
              <a:t>Framing </a:t>
            </a:r>
            <a:r>
              <a:rPr lang="ko-KR" altLang="en-US" sz="2400" dirty="0">
                <a:latin typeface="Times New Roman" panose="02020603050405020304" pitchFamily="18" charset="0"/>
              </a:rPr>
              <a:t>은 소비자들의 의사결정과 상품 경험에 영향을 줌</a:t>
            </a:r>
            <a:endParaRPr lang="en-US" altLang="ko-KR" sz="2400" dirty="0">
              <a:latin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2273097" y="431635"/>
            <a:ext cx="7580310" cy="5355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defPPr>
              <a:defRPr lang="ko-KR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200" b="1">
                <a:latin typeface="+mn-ea"/>
                <a:cs typeface="+mj-cs"/>
              </a:defRPr>
            </a:lvl1pPr>
          </a:lstStyle>
          <a:p>
            <a:r>
              <a:rPr lang="en-US" altLang="ko-KR" dirty="0"/>
              <a:t>Framing Effects</a:t>
            </a:r>
          </a:p>
        </p:txBody>
      </p:sp>
      <p:pic>
        <p:nvPicPr>
          <p:cNvPr id="1026" name="Picture 2" descr="Beef - Wikipedia">
            <a:extLst>
              <a:ext uri="{FF2B5EF4-FFF2-40B4-BE49-F238E27FC236}">
                <a16:creationId xmlns:a16="http://schemas.microsoft.com/office/drawing/2014/main" id="{9E502D50-3E2A-FBB4-8F4C-E512156ACC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9" y="2510119"/>
            <a:ext cx="3639671" cy="2034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9528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344437" y="1090330"/>
            <a:ext cx="7212810" cy="4909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John </a:t>
            </a:r>
            <a:r>
              <a:rPr lang="en-US" altLang="ko-KR" sz="2400" dirty="0" err="1">
                <a:latin typeface="+mn-ea"/>
                <a:cs typeface="Times New Roman" panose="02020603050405020304" pitchFamily="18" charset="0"/>
              </a:rPr>
              <a:t>Sculley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 (Pepsi’s former VP of Marketing, former Chairman of Apple)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ko-KR" sz="2400" dirty="0">
              <a:latin typeface="+mn-ea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1970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년대 콜라 시장을 지배하던 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Coca-Cola 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의 </a:t>
            </a:r>
            <a:br>
              <a:rPr lang="en-US" altLang="ko-KR" sz="2400" dirty="0">
                <a:latin typeface="+mn-ea"/>
                <a:cs typeface="Times New Roman" panose="02020603050405020304" pitchFamily="18" charset="0"/>
              </a:rPr>
            </a:b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가장 큰 자산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?</a:t>
            </a:r>
            <a:r>
              <a:rPr lang="en-US" altLang="ko-KR" sz="2400" b="1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ko-KR" altLang="en-US" sz="2400" b="1" dirty="0">
                <a:latin typeface="+mn-ea"/>
                <a:cs typeface="Times New Roman" panose="02020603050405020304" pitchFamily="18" charset="0"/>
              </a:rPr>
              <a:t>병 디자인</a:t>
            </a:r>
            <a:endParaRPr lang="en-US" altLang="ko-KR" sz="2400" b="1" dirty="0"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ko-KR" altLang="en-US" sz="2400" b="1" dirty="0">
                <a:latin typeface="+mn-ea"/>
                <a:cs typeface="Times New Roman" panose="02020603050405020304" pitchFamily="18" charset="0"/>
              </a:rPr>
              <a:t> </a:t>
            </a:r>
            <a:br>
              <a:rPr lang="en-US" altLang="ko-KR" sz="2400" b="1" dirty="0">
                <a:latin typeface="+mn-ea"/>
                <a:cs typeface="Times New Roman" panose="02020603050405020304" pitchFamily="18" charset="0"/>
              </a:rPr>
            </a:br>
            <a:r>
              <a:rPr lang="en-US" altLang="ko-KR" sz="2400" b="1" dirty="0">
                <a:latin typeface="+mn-ea"/>
                <a:cs typeface="Times New Roman" panose="02020603050405020304" pitchFamily="18" charset="0"/>
              </a:rPr>
              <a:t>      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“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쌓기 편하고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, 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손에 잡기도 좋고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, </a:t>
            </a:r>
            <a:br>
              <a:rPr lang="en-US" altLang="ko-KR" sz="2400" dirty="0">
                <a:latin typeface="+mn-ea"/>
                <a:cs typeface="Times New Roman" panose="02020603050405020304" pitchFamily="18" charset="0"/>
              </a:rPr>
            </a:b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       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자판기에서 떨어질 때도 안전함“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ko-KR" sz="2400" dirty="0">
              <a:latin typeface="+mn-ea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Pepsi Cola case </a:t>
            </a:r>
            <a:br>
              <a:rPr lang="en-US" altLang="ko-KR" sz="2400" dirty="0">
                <a:latin typeface="+mn-ea"/>
                <a:cs typeface="Times New Roman" panose="02020603050405020304" pitchFamily="18" charset="0"/>
              </a:rPr>
            </a:b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: 20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년 동안 “병의 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Design” frame 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에 집착함 </a:t>
            </a:r>
            <a:br>
              <a:rPr lang="en-US" altLang="ko-KR" sz="2400" dirty="0">
                <a:latin typeface="+mn-ea"/>
                <a:cs typeface="Times New Roman" panose="02020603050405020304" pitchFamily="18" charset="0"/>
              </a:rPr>
            </a:br>
            <a:r>
              <a:rPr lang="en-US" altLang="ko-KR" sz="2400" b="1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 만년 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2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위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 (“Pepsi swirl bottle”)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430306" y="276520"/>
            <a:ext cx="11412070" cy="5078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3200"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000" b="1" dirty="0"/>
              <a:t>Pepsi Cola Case: </a:t>
            </a:r>
            <a:r>
              <a:rPr lang="ko-KR" altLang="en-US" sz="3000" b="1" dirty="0"/>
              <a:t>병 디자인 </a:t>
            </a:r>
            <a:r>
              <a:rPr lang="en-US" altLang="ko-KR" sz="3000" b="1" dirty="0"/>
              <a:t>frame </a:t>
            </a:r>
            <a:r>
              <a:rPr lang="ko-KR" altLang="en-US" sz="3000" b="1" dirty="0"/>
              <a:t>에서 용기 다양성 </a:t>
            </a:r>
            <a:r>
              <a:rPr lang="en-US" altLang="ko-KR" sz="3000" b="1" dirty="0"/>
              <a:t>frame </a:t>
            </a:r>
            <a:r>
              <a:rPr lang="ko-KR" altLang="en-US" sz="3000" b="1" dirty="0"/>
              <a:t>으로 </a:t>
            </a:r>
            <a:endParaRPr lang="en-US" altLang="ko-KR" sz="3000" b="1" dirty="0"/>
          </a:p>
        </p:txBody>
      </p:sp>
      <p:grpSp>
        <p:nvGrpSpPr>
          <p:cNvPr id="2" name="그룹 1"/>
          <p:cNvGrpSpPr/>
          <p:nvPr/>
        </p:nvGrpSpPr>
        <p:grpSpPr>
          <a:xfrm>
            <a:off x="7772618" y="1333108"/>
            <a:ext cx="3594434" cy="1773064"/>
            <a:chOff x="3482726" y="3986857"/>
            <a:chExt cx="3594434" cy="1773064"/>
          </a:xfrm>
        </p:grpSpPr>
        <p:pic>
          <p:nvPicPr>
            <p:cNvPr id="12" name="Picture 4" descr="Coca Cola Bottle 330 ml - Soda">
              <a:extLst>
                <a:ext uri="{FF2B5EF4-FFF2-40B4-BE49-F238E27FC236}">
                  <a16:creationId xmlns:a16="http://schemas.microsoft.com/office/drawing/2014/main" id="{6864869A-07F8-469B-AD34-604D10B5077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2726" y="3986857"/>
              <a:ext cx="1459314" cy="17573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8" descr="Pepsi Cola 24 x 300ml Glass Bottle : Amazon.co.uk: Grocery">
              <a:extLst>
                <a:ext uri="{FF2B5EF4-FFF2-40B4-BE49-F238E27FC236}">
                  <a16:creationId xmlns:a16="http://schemas.microsoft.com/office/drawing/2014/main" id="{6D18603B-9212-4B95-A9C8-0EBA1CB575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0810" y="4002558"/>
              <a:ext cx="1716350" cy="17573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4383157" y="4462670"/>
              <a:ext cx="1461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latin typeface="+mn-ea"/>
                  <a:cs typeface="Times New Roman" panose="02020603050405020304" pitchFamily="18" charset="0"/>
                  <a:sym typeface="Wingdings" panose="05000000000000000000" pitchFamily="2" charset="2"/>
                </a:rPr>
                <a:t>vs.</a:t>
              </a:r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8721943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0" y="1090330"/>
            <a:ext cx="8333791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ko-KR" sz="2400" b="1" dirty="0">
                <a:latin typeface="+mn-ea"/>
                <a:cs typeface="Times New Roman" panose="02020603050405020304" pitchFamily="18" charset="0"/>
              </a:rPr>
              <a:t>Pepsi Cola case </a:t>
            </a:r>
          </a:p>
          <a:p>
            <a:pPr marL="35182" indent="-162662" latinLnBrk="0">
              <a:defRPr/>
            </a:pP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(1) 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소비자 조사에 근거하여 시장을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b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</a:b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  “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용기 크기와 재질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”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의 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Frame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으로 바라보기 시작</a:t>
            </a:r>
            <a:endParaRPr lang="en-US" altLang="ko-KR" sz="2400" dirty="0">
              <a:latin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latinLnBrk="0">
              <a:defRPr/>
            </a:pPr>
            <a:endParaRPr lang="en-US" altLang="ko-KR" sz="2200" dirty="0">
              <a:latin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lvl="1" latinLnBrk="0">
              <a:defRPr/>
            </a:pPr>
            <a:r>
              <a:rPr lang="en-US" altLang="ko-KR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* 350 </a:t>
            </a:r>
            <a:r>
              <a:rPr lang="ko-KR" altLang="en-US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가정에게 </a:t>
            </a:r>
            <a:r>
              <a:rPr lang="en-US" altLang="ko-KR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Pepsi-Cola </a:t>
            </a:r>
            <a:r>
              <a:rPr lang="ko-KR" altLang="en-US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를 다양한 양을 </a:t>
            </a:r>
            <a:br>
              <a:rPr lang="en-US" altLang="ko-KR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</a:br>
            <a:r>
              <a:rPr lang="en-US" altLang="ko-KR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  </a:t>
            </a:r>
            <a:r>
              <a:rPr lang="ko-KR" altLang="en-US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할인가격으로 매주 주문하도록 함 </a:t>
            </a:r>
            <a:endParaRPr lang="en-US" altLang="ko-KR" sz="2200" dirty="0">
              <a:latin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lvl="1" latinLnBrk="0">
              <a:defRPr/>
            </a:pPr>
            <a:r>
              <a:rPr lang="en-US" altLang="ko-KR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ko-KR" altLang="en-US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주문 양에 관계없이 매주 주문한 </a:t>
            </a:r>
            <a:r>
              <a:rPr lang="en-US" altLang="ko-KR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Pepsi-Cola </a:t>
            </a:r>
            <a:r>
              <a:rPr lang="ko-KR" altLang="en-US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를    </a:t>
            </a:r>
            <a:br>
              <a:rPr lang="en-US" altLang="ko-KR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</a:br>
            <a:r>
              <a:rPr lang="en-US" altLang="ko-KR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   </a:t>
            </a:r>
            <a:r>
              <a:rPr lang="ko-KR" altLang="en-US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모두 소비함 </a:t>
            </a:r>
            <a:endParaRPr lang="en-US" altLang="ko-KR" sz="2200" dirty="0">
              <a:latin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lvl="1" latinLnBrk="0">
              <a:defRPr/>
            </a:pPr>
            <a:r>
              <a:rPr lang="en-US" altLang="ko-KR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ko-KR" altLang="en-US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다양한 용기 개발</a:t>
            </a:r>
            <a:endParaRPr lang="en-US" altLang="ko-KR" sz="2200" dirty="0">
              <a:latin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lvl="1" latinLnBrk="0">
              <a:defRPr/>
            </a:pPr>
            <a:r>
              <a:rPr lang="en-US" altLang="ko-KR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 Coca-Cola </a:t>
            </a:r>
            <a:r>
              <a:rPr lang="ko-KR" altLang="en-US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의 핵심적인 우위인 병 디자인의 </a:t>
            </a:r>
            <a:br>
              <a:rPr lang="en-US" altLang="ko-KR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</a:br>
            <a:r>
              <a:rPr lang="en-US" altLang="ko-KR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  </a:t>
            </a:r>
            <a:r>
              <a:rPr lang="ko-KR" altLang="en-US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전략적 가치를 무력화함</a:t>
            </a:r>
            <a:r>
              <a:rPr lang="en-US" altLang="ko-KR" sz="22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         </a:t>
            </a:r>
          </a:p>
          <a:p>
            <a:pPr marL="35182" indent="-162662" latinLnBrk="0">
              <a:defRPr/>
            </a:pPr>
            <a:endParaRPr lang="en-US" altLang="ko-KR" sz="2200" dirty="0">
              <a:latin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35182" indent="-162662" latinLnBrk="0">
              <a:defRPr/>
            </a:pP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(2) “20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대 전후의 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cola heavy users”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표적 시장에서 </a:t>
            </a:r>
            <a:b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</a:b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   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벗어난 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Targeting </a:t>
            </a:r>
            <a:r>
              <a:rPr lang="en-US" altLang="ko-KR" sz="24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ko-KR" altLang="en-US" sz="24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열 살 전후의 아동들</a:t>
            </a:r>
            <a:r>
              <a:rPr lang="en-US" altLang="ko-KR" sz="24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: ‘kids marketing’) </a:t>
            </a:r>
          </a:p>
          <a:p>
            <a:pPr marL="35182" indent="-162662" latinLnBrk="0">
              <a:defRPr/>
            </a:pP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     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결과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: “Choice of a new generation”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1690419" y="276520"/>
            <a:ext cx="8626398" cy="5078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3200"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3000" b="1" dirty="0"/>
              <a:t>병 디자인 </a:t>
            </a:r>
            <a:r>
              <a:rPr lang="en-US" altLang="ko-KR" sz="3000" b="1" dirty="0"/>
              <a:t>frame </a:t>
            </a:r>
            <a:r>
              <a:rPr lang="ko-KR" altLang="en-US" sz="3000" b="1" dirty="0"/>
              <a:t>에서 용기 다양성 </a:t>
            </a:r>
            <a:r>
              <a:rPr lang="en-US" altLang="ko-KR" sz="3000" b="1" dirty="0"/>
              <a:t>frame </a:t>
            </a:r>
            <a:r>
              <a:rPr lang="ko-KR" altLang="en-US" sz="3000" b="1" dirty="0"/>
              <a:t>으로 </a:t>
            </a:r>
            <a:endParaRPr lang="en-US" altLang="ko-KR" sz="3000" b="1" dirty="0"/>
          </a:p>
        </p:txBody>
      </p:sp>
      <p:grpSp>
        <p:nvGrpSpPr>
          <p:cNvPr id="2" name="그룹 1"/>
          <p:cNvGrpSpPr/>
          <p:nvPr/>
        </p:nvGrpSpPr>
        <p:grpSpPr>
          <a:xfrm>
            <a:off x="7852131" y="1323169"/>
            <a:ext cx="3594434" cy="1773064"/>
            <a:chOff x="3482726" y="3986857"/>
            <a:chExt cx="3594434" cy="1773064"/>
          </a:xfrm>
        </p:grpSpPr>
        <p:pic>
          <p:nvPicPr>
            <p:cNvPr id="12" name="Picture 4" descr="Coca Cola Bottle 330 ml - Soda">
              <a:extLst>
                <a:ext uri="{FF2B5EF4-FFF2-40B4-BE49-F238E27FC236}">
                  <a16:creationId xmlns:a16="http://schemas.microsoft.com/office/drawing/2014/main" id="{6864869A-07F8-469B-AD34-604D10B5077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2726" y="3986857"/>
              <a:ext cx="1459314" cy="17573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8" descr="Pepsi Cola 24 x 300ml Glass Bottle : Amazon.co.uk: Grocery">
              <a:extLst>
                <a:ext uri="{FF2B5EF4-FFF2-40B4-BE49-F238E27FC236}">
                  <a16:creationId xmlns:a16="http://schemas.microsoft.com/office/drawing/2014/main" id="{6D18603B-9212-4B95-A9C8-0EBA1CB575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0810" y="4002558"/>
              <a:ext cx="1716350" cy="17573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4383157" y="4462670"/>
              <a:ext cx="1461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latin typeface="+mn-ea"/>
                  <a:cs typeface="Times New Roman" panose="02020603050405020304" pitchFamily="18" charset="0"/>
                  <a:sym typeface="Wingdings" panose="05000000000000000000" pitchFamily="2" charset="2"/>
                </a:rPr>
                <a:t>vs.</a:t>
              </a:r>
              <a:endParaRPr lang="ko-KR" altLang="en-US" dirty="0"/>
            </a:p>
          </p:txBody>
        </p:sp>
      </p:grpSp>
      <p:pic>
        <p:nvPicPr>
          <p:cNvPr id="8" name="Picture 16" descr="Pepsi Cola 2 Litre Bottle - Tesco Groceries">
            <a:extLst>
              <a:ext uri="{FF2B5EF4-FFF2-40B4-BE49-F238E27FC236}">
                <a16:creationId xmlns:a16="http://schemas.microsoft.com/office/drawing/2014/main" id="{24742886-23EF-42A8-8250-2625CB936D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6827" y="4027014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직선 화살표 연결선 3"/>
          <p:cNvCxnSpPr/>
          <p:nvPr/>
        </p:nvCxnSpPr>
        <p:spPr>
          <a:xfrm>
            <a:off x="10588390" y="3409122"/>
            <a:ext cx="0" cy="30500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50834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344437" y="1090330"/>
            <a:ext cx="6712346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ko-KR" sz="2400" b="1" dirty="0">
                <a:latin typeface="+mn-ea"/>
                <a:cs typeface="Times New Roman" panose="02020603050405020304" pitchFamily="18" charset="0"/>
              </a:rPr>
              <a:t>Pepsi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 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는 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(1) 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시장을 </a:t>
            </a:r>
            <a:r>
              <a:rPr lang="ko-KR" altLang="en-US" sz="2400" b="1" dirty="0">
                <a:latin typeface="+mn-ea"/>
                <a:cs typeface="Times New Roman" panose="02020603050405020304" pitchFamily="18" charset="0"/>
              </a:rPr>
              <a:t>병 디자인 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프레임 대신 </a:t>
            </a:r>
            <a:br>
              <a:rPr lang="en-US" altLang="ko-KR" sz="2400" dirty="0">
                <a:latin typeface="+mn-ea"/>
                <a:cs typeface="Times New Roman" panose="02020603050405020304" pitchFamily="18" charset="0"/>
              </a:rPr>
            </a:br>
            <a:r>
              <a:rPr lang="ko-KR" altLang="en-US" sz="2400" b="1" dirty="0">
                <a:latin typeface="+mn-ea"/>
                <a:cs typeface="Times New Roman" panose="02020603050405020304" pitchFamily="18" charset="0"/>
              </a:rPr>
              <a:t>용기의 다양성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이라는 프레임으로 바라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 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보는 것과 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(2) “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상쾌한 맛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“ 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대신 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“</a:t>
            </a:r>
            <a:r>
              <a:rPr lang="ko-KR" altLang="en-US" sz="2400" b="1" dirty="0">
                <a:latin typeface="+mn-ea"/>
                <a:cs typeface="Times New Roman" panose="02020603050405020304" pitchFamily="18" charset="0"/>
              </a:rPr>
              <a:t>새 세대의 선택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”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으로 광고의 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slogan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 을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 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바꿈으로써 성공함</a:t>
            </a:r>
            <a:endParaRPr lang="en-US" altLang="ko-KR" sz="2400" dirty="0">
              <a:latin typeface="+mn-ea"/>
              <a:cs typeface="Times New Roman" panose="02020603050405020304" pitchFamily="18" charset="0"/>
            </a:endParaRPr>
          </a:p>
          <a:p>
            <a:pPr latinLnBrk="0">
              <a:spcAft>
                <a:spcPts val="600"/>
              </a:spcAft>
            </a:pP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      </a:t>
            </a:r>
          </a:p>
          <a:p>
            <a:pPr marL="342900" indent="-342900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1980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년대 초에 가정용 시장에서 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Coke 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를 처음으로 앞섬 </a:t>
            </a:r>
            <a:br>
              <a:rPr lang="en-US" altLang="ko-KR" sz="2400" dirty="0">
                <a:latin typeface="+mn-ea"/>
                <a:cs typeface="Times New Roman" panose="02020603050405020304" pitchFamily="18" charset="0"/>
              </a:rPr>
            </a:b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(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전체 시장에서는 강력한 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2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</a:rPr>
              <a:t>위 확보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1690419" y="276520"/>
            <a:ext cx="8626398" cy="5078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3200"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3000" b="1" dirty="0"/>
              <a:t>병 디자인 </a:t>
            </a:r>
            <a:r>
              <a:rPr lang="en-US" altLang="ko-KR" sz="3000" b="1" dirty="0"/>
              <a:t>frame </a:t>
            </a:r>
            <a:r>
              <a:rPr lang="ko-KR" altLang="en-US" sz="3000" b="1" dirty="0"/>
              <a:t>에서 용기 다양성 </a:t>
            </a:r>
            <a:r>
              <a:rPr lang="en-US" altLang="ko-KR" sz="3000" b="1" dirty="0"/>
              <a:t>frame </a:t>
            </a:r>
            <a:r>
              <a:rPr lang="ko-KR" altLang="en-US" sz="3000" b="1" dirty="0"/>
              <a:t>으로 </a:t>
            </a:r>
            <a:endParaRPr lang="en-US" altLang="ko-KR" sz="3000" b="1" dirty="0"/>
          </a:p>
        </p:txBody>
      </p:sp>
      <p:grpSp>
        <p:nvGrpSpPr>
          <p:cNvPr id="2" name="그룹 1"/>
          <p:cNvGrpSpPr/>
          <p:nvPr/>
        </p:nvGrpSpPr>
        <p:grpSpPr>
          <a:xfrm>
            <a:off x="7852131" y="1323169"/>
            <a:ext cx="3594434" cy="1773064"/>
            <a:chOff x="3482726" y="3986857"/>
            <a:chExt cx="3594434" cy="1773064"/>
          </a:xfrm>
        </p:grpSpPr>
        <p:pic>
          <p:nvPicPr>
            <p:cNvPr id="12" name="Picture 4" descr="Coca Cola Bottle 330 ml - Soda">
              <a:extLst>
                <a:ext uri="{FF2B5EF4-FFF2-40B4-BE49-F238E27FC236}">
                  <a16:creationId xmlns:a16="http://schemas.microsoft.com/office/drawing/2014/main" id="{6864869A-07F8-469B-AD34-604D10B5077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2726" y="3986857"/>
              <a:ext cx="1459314" cy="17573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8" descr="Pepsi Cola 24 x 300ml Glass Bottle : Amazon.co.uk: Grocery">
              <a:extLst>
                <a:ext uri="{FF2B5EF4-FFF2-40B4-BE49-F238E27FC236}">
                  <a16:creationId xmlns:a16="http://schemas.microsoft.com/office/drawing/2014/main" id="{6D18603B-9212-4B95-A9C8-0EBA1CB575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0810" y="4002558"/>
              <a:ext cx="1716350" cy="17573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4383157" y="4462670"/>
              <a:ext cx="1461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latin typeface="+mn-ea"/>
                  <a:cs typeface="Times New Roman" panose="02020603050405020304" pitchFamily="18" charset="0"/>
                  <a:sym typeface="Wingdings" panose="05000000000000000000" pitchFamily="2" charset="2"/>
                </a:rPr>
                <a:t>vs.</a:t>
              </a:r>
              <a:endParaRPr lang="ko-KR" altLang="en-US" dirty="0"/>
            </a:p>
          </p:txBody>
        </p:sp>
      </p:grpSp>
      <p:pic>
        <p:nvPicPr>
          <p:cNvPr id="8" name="Picture 16" descr="Pepsi Cola 2 Litre Bottle - Tesco Groceries">
            <a:extLst>
              <a:ext uri="{FF2B5EF4-FFF2-40B4-BE49-F238E27FC236}">
                <a16:creationId xmlns:a16="http://schemas.microsoft.com/office/drawing/2014/main" id="{24742886-23EF-42A8-8250-2625CB936D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6827" y="4027014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직선 화살표 연결선 3"/>
          <p:cNvCxnSpPr/>
          <p:nvPr/>
        </p:nvCxnSpPr>
        <p:spPr>
          <a:xfrm>
            <a:off x="10588390" y="3409122"/>
            <a:ext cx="0" cy="30500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37722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1432561" y="421414"/>
            <a:ext cx="9238452" cy="5355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3200"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ko-KR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Richard </a:t>
            </a:r>
            <a:r>
              <a:rPr lang="en-US" altLang="ko-KR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Thaler</a:t>
            </a:r>
            <a:r>
              <a:rPr lang="en-US" altLang="ko-KR" dirty="0"/>
              <a:t>: </a:t>
            </a:r>
            <a:r>
              <a:rPr lang="ko-KR" altLang="en-US" b="1" dirty="0"/>
              <a:t>행동경제학</a:t>
            </a:r>
            <a:r>
              <a:rPr lang="en-US" altLang="ko-KR" b="1" dirty="0"/>
              <a:t>, </a:t>
            </a:r>
            <a:r>
              <a:rPr lang="en-US" altLang="ko-K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Nudging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0172C06-54C9-477E-B40B-076E3A80AD22}"/>
              </a:ext>
            </a:extLst>
          </p:cNvPr>
          <p:cNvSpPr txBox="1"/>
          <p:nvPr/>
        </p:nvSpPr>
        <p:spPr>
          <a:xfrm>
            <a:off x="479425" y="1374559"/>
            <a:ext cx="1155872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b="1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노벨</a:t>
            </a:r>
            <a:r>
              <a:rPr lang="en-US" altLang="ko-KR" sz="2400" b="1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ko-KR" altLang="en-US" sz="2400" b="1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학술상 심사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를 주관하는 </a:t>
            </a:r>
            <a:r>
              <a:rPr lang="ko-KR" altLang="en-US" sz="2400" b="1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스웨덴 왕립 과학 아카데미 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(The Royal Swedish Academy of Sciences):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400" dirty="0">
              <a:latin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  “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그는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ko-KR" altLang="en-US" sz="2400" b="1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개인의 의사결정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에 대한 </a:t>
            </a:r>
            <a:r>
              <a:rPr lang="ko-KR" altLang="en-US" sz="2400" b="1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경제학적 분석과 심리학적 분석을 연결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하는 </a:t>
            </a:r>
            <a:b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</a:b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   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가교를 세우는 업적을 남겼으며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, 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그의 실증적 발견과 이론적 통찰력은 </a:t>
            </a:r>
            <a:b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</a:b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   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새롭고도 빠르게 확장하고 있는 </a:t>
            </a:r>
            <a:r>
              <a:rPr lang="ko-KR" altLang="en-US" sz="2400" b="1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행동경제학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이라는 분야를 만들어 내는데 </a:t>
            </a:r>
            <a:b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</a:b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   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결정적인 역할을 수행하였다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.”</a:t>
            </a:r>
          </a:p>
          <a:p>
            <a:endParaRPr lang="en-US" altLang="ko-KR" sz="2400" dirty="0">
              <a:latin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endParaRPr lang="en-US" altLang="ko-KR" sz="2400" dirty="0">
              <a:latin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b="1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Prospect Theory </a:t>
            </a:r>
            <a:r>
              <a:rPr lang="ko-KR" altLang="en-US" sz="2400" b="1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의</a:t>
            </a:r>
            <a:r>
              <a:rPr lang="en-US" altLang="ko-KR" sz="2400" b="1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ko-KR" altLang="en-US" sz="2400" b="1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가치함수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에 근거하여 과거에 설명하기 어려웠던 </a:t>
            </a:r>
            <a:b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</a:b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소비자 선택 행동에 대해 새로운 설명을 시도함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.</a:t>
            </a:r>
          </a:p>
          <a:p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  (e.g.,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“The Equity Premium Puzzle” </a:t>
            </a:r>
            <a:r>
              <a:rPr lang="ko-KR" altLang="en-US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에 대한 손실 회피 위주의 설명 등</a:t>
            </a:r>
            <a:r>
              <a:rPr lang="en-US" altLang="ko-KR" sz="24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588271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416690" y="1219540"/>
            <a:ext cx="1154784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* </a:t>
            </a:r>
            <a:r>
              <a:rPr lang="ko-KR" altLang="en-US" sz="2400" b="1" dirty="0"/>
              <a:t>심리적</a:t>
            </a:r>
            <a:r>
              <a:rPr lang="en-US" altLang="ko-KR" sz="2400" b="1" dirty="0"/>
              <a:t> </a:t>
            </a:r>
            <a:r>
              <a:rPr lang="ko-KR" altLang="en-US" sz="2400" b="1" dirty="0"/>
              <a:t>회계 </a:t>
            </a:r>
            <a:r>
              <a:rPr lang="en-US" altLang="ko-KR" sz="2400" dirty="0"/>
              <a:t>(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mental</a:t>
            </a:r>
            <a:r>
              <a:rPr lang="ko-KR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accounting, </a:t>
            </a:r>
            <a:r>
              <a:rPr lang="en-US" altLang="ko-KR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Thaler</a:t>
            </a:r>
            <a:r>
              <a:rPr lang="en-US" altLang="ko-K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[1985], </a:t>
            </a:r>
            <a:r>
              <a:rPr lang="en-US" altLang="ko-K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Marketing Science</a:t>
            </a:r>
            <a:r>
              <a:rPr lang="en-US" altLang="ko-KR" sz="2400" dirty="0"/>
              <a:t>)</a:t>
            </a:r>
          </a:p>
          <a:p>
            <a:r>
              <a:rPr lang="en-US" altLang="ko-KR" sz="2400" dirty="0"/>
              <a:t>: </a:t>
            </a:r>
            <a:r>
              <a:rPr lang="ko-KR" altLang="en-US" sz="2400" dirty="0"/>
              <a:t>사람들이 경제적 결과를 머릿속에 각인하고</a:t>
            </a:r>
            <a:r>
              <a:rPr lang="en-US" altLang="ko-KR" sz="2400" dirty="0"/>
              <a:t>, </a:t>
            </a:r>
            <a:r>
              <a:rPr lang="ko-KR" altLang="en-US" sz="2400" dirty="0"/>
              <a:t>범주화하고</a:t>
            </a:r>
            <a:r>
              <a:rPr lang="en-US" altLang="ko-KR" sz="2400" dirty="0"/>
              <a:t>, </a:t>
            </a:r>
            <a:r>
              <a:rPr lang="ko-KR" altLang="en-US" sz="2400" dirty="0"/>
              <a:t>평가하는 일련의 과정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en-US" altLang="ko-KR" sz="2400" b="1" dirty="0"/>
              <a:t>* </a:t>
            </a:r>
            <a:r>
              <a:rPr lang="ko-KR" altLang="en-US" sz="2400" b="1" dirty="0"/>
              <a:t>이득과 손실의 </a:t>
            </a:r>
            <a:r>
              <a:rPr lang="en-US" altLang="ko-KR" sz="2400" b="1" dirty="0"/>
              <a:t>coding</a:t>
            </a:r>
            <a:r>
              <a:rPr lang="ko-KR" altLang="en-US" sz="2400" b="1" dirty="0"/>
              <a:t>에 따른 몇 가지 결과들 </a:t>
            </a:r>
            <a:r>
              <a:rPr lang="en-US" altLang="ko-KR" sz="2400" b="1" dirty="0"/>
              <a:t>(“hedonic editing”)</a:t>
            </a:r>
            <a:br>
              <a:rPr lang="en-US" altLang="ko-KR" sz="2400" dirty="0"/>
            </a:br>
            <a:endParaRPr lang="en-US" altLang="ko-KR" sz="2400" dirty="0"/>
          </a:p>
          <a:p>
            <a:pPr lvl="1"/>
            <a:r>
              <a:rPr lang="en-US" altLang="ko-KR" sz="2400" dirty="0"/>
              <a:t>(1) </a:t>
            </a:r>
            <a:r>
              <a:rPr lang="ko-KR" altLang="en-US" sz="2400" b="1" dirty="0"/>
              <a:t>이득이 여러 개</a:t>
            </a:r>
            <a:r>
              <a:rPr lang="ko-KR" altLang="en-US" sz="2400" dirty="0"/>
              <a:t>인 경우</a:t>
            </a:r>
            <a:r>
              <a:rPr lang="en-US" altLang="ko-KR" sz="2400" dirty="0"/>
              <a:t>(multiple gains) </a:t>
            </a:r>
          </a:p>
          <a:p>
            <a:pPr lvl="1"/>
            <a:r>
              <a:rPr lang="en-US" altLang="ko-KR" sz="2400" dirty="0"/>
              <a:t>     </a:t>
            </a:r>
            <a:r>
              <a:rPr lang="en-US" altLang="ko-KR" sz="2400" dirty="0">
                <a:latin typeface="맑은 고딕" panose="020B0503020000020004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2400" dirty="0"/>
              <a:t>나누어라 </a:t>
            </a:r>
            <a:br>
              <a:rPr lang="ko-KR" altLang="en-US" sz="2400" dirty="0"/>
            </a:br>
            <a:r>
              <a:rPr lang="ko-KR" altLang="en-US" sz="2400" b="1" dirty="0"/>
              <a:t>     </a:t>
            </a:r>
            <a:r>
              <a:rPr lang="en-US" altLang="ko-KR" sz="2400" b="1" dirty="0"/>
              <a:t>v(x) + v(y) &gt; v(</a:t>
            </a:r>
            <a:r>
              <a:rPr lang="en-US" altLang="ko-KR" sz="2400" b="1" dirty="0" err="1"/>
              <a:t>x+y</a:t>
            </a:r>
            <a:r>
              <a:rPr lang="en-US" altLang="ko-KR" sz="2400" b="1" dirty="0"/>
              <a:t>)</a:t>
            </a:r>
            <a:br>
              <a:rPr lang="en-US" altLang="ko-KR" sz="2400" dirty="0"/>
            </a:br>
            <a:r>
              <a:rPr lang="en-US" altLang="ko-KR" sz="2400" dirty="0"/>
              <a:t>     </a:t>
            </a:r>
          </a:p>
          <a:p>
            <a:pPr lvl="1"/>
            <a:r>
              <a:rPr lang="en-US" altLang="ko-KR" sz="2400" dirty="0"/>
              <a:t>e.g., Christmas </a:t>
            </a:r>
            <a:r>
              <a:rPr lang="ko-KR" altLang="en-US" sz="2400" dirty="0"/>
              <a:t>선물 </a:t>
            </a:r>
            <a:br>
              <a:rPr lang="en-US" altLang="ko-KR" sz="2400" dirty="0"/>
            </a:br>
            <a:r>
              <a:rPr lang="en-US" altLang="ko-KR" sz="2400" dirty="0"/>
              <a:t>       </a:t>
            </a:r>
            <a:r>
              <a:rPr lang="en-US" altLang="ko-KR" sz="2400" dirty="0">
                <a:latin typeface="맑은 고딕" panose="020B0503020000020004" pitchFamily="50" charset="-127"/>
                <a:sym typeface="Wingdings" panose="05000000000000000000" pitchFamily="2" charset="2"/>
              </a:rPr>
              <a:t></a:t>
            </a:r>
            <a:r>
              <a:rPr lang="ko-KR" altLang="en-US" sz="2400" dirty="0"/>
              <a:t> 향수</a:t>
            </a:r>
            <a:r>
              <a:rPr lang="en-US" altLang="ko-KR" sz="2400" dirty="0"/>
              <a:t>, </a:t>
            </a:r>
            <a:r>
              <a:rPr lang="ko-KR" altLang="en-US" sz="2400" dirty="0"/>
              <a:t>손수건</a:t>
            </a:r>
            <a:r>
              <a:rPr lang="en-US" altLang="ko-KR" sz="2400" dirty="0"/>
              <a:t>…</a:t>
            </a:r>
            <a:r>
              <a:rPr lang="ko-KR" altLang="en-US" sz="2400" dirty="0"/>
              <a:t>포장을 여러 개로</a:t>
            </a:r>
          </a:p>
          <a:p>
            <a:pPr lvl="1"/>
            <a:r>
              <a:rPr lang="ko-KR" altLang="en-US" sz="2400" dirty="0"/>
              <a:t>      </a:t>
            </a:r>
            <a:endParaRPr lang="en-US" altLang="ko-KR" sz="2400" dirty="0"/>
          </a:p>
          <a:p>
            <a:pPr lvl="1"/>
            <a:r>
              <a:rPr lang="en-US" altLang="ko-KR" sz="2400" dirty="0"/>
              <a:t>       </a:t>
            </a:r>
            <a:r>
              <a:rPr lang="ko-KR" altLang="en-US" sz="2400" dirty="0"/>
              <a:t>지하철의 상인 </a:t>
            </a:r>
            <a:br>
              <a:rPr lang="en-US" altLang="ko-KR" sz="2400" dirty="0"/>
            </a:br>
            <a:r>
              <a:rPr lang="en-US" altLang="ko-KR" sz="2400" dirty="0"/>
              <a:t>       </a:t>
            </a:r>
            <a:r>
              <a:rPr lang="en-US" altLang="ko-KR" sz="2400" dirty="0">
                <a:latin typeface="맑은 고딕" panose="020B0503020000020004" pitchFamily="50" charset="-127"/>
                <a:sym typeface="Wingdings" panose="05000000000000000000" pitchFamily="2" charset="2"/>
              </a:rPr>
              <a:t></a:t>
            </a:r>
            <a:r>
              <a:rPr lang="ko-KR" altLang="en-US" sz="2400" dirty="0"/>
              <a:t> </a:t>
            </a:r>
            <a:r>
              <a:rPr lang="en-US" altLang="ko-KR" sz="2400" dirty="0"/>
              <a:t>2000</a:t>
            </a:r>
            <a:r>
              <a:rPr lang="ko-KR" altLang="en-US" sz="2400" dirty="0"/>
              <a:t>원에 칼</a:t>
            </a:r>
            <a:r>
              <a:rPr lang="en-US" altLang="ko-KR" sz="2400" dirty="0"/>
              <a:t>, </a:t>
            </a:r>
            <a:r>
              <a:rPr lang="ko-KR" altLang="en-US" sz="2400" dirty="0"/>
              <a:t>빗</a:t>
            </a:r>
            <a:r>
              <a:rPr lang="en-US" altLang="ko-KR" sz="2400" dirty="0"/>
              <a:t>, </a:t>
            </a:r>
            <a:r>
              <a:rPr lang="ko-KR" altLang="en-US" sz="2400" dirty="0"/>
              <a:t>손톱 깎기</a:t>
            </a:r>
            <a:r>
              <a:rPr lang="en-US" altLang="ko-KR" sz="2400" dirty="0"/>
              <a:t>, </a:t>
            </a:r>
            <a:r>
              <a:rPr lang="ko-KR" altLang="en-US" sz="2400" dirty="0"/>
              <a:t>수첩</a:t>
            </a:r>
            <a:r>
              <a:rPr lang="en-US" altLang="ko-KR" sz="2400" dirty="0"/>
              <a:t>…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1281026" y="431635"/>
            <a:ext cx="9564452" cy="5355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defPPr>
              <a:defRPr lang="ko-KR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200" b="1" spc="-100">
                <a:latin typeface="+mn-ea"/>
                <a:cs typeface="+mj-cs"/>
              </a:defRPr>
            </a:lvl1pPr>
          </a:lstStyle>
          <a:p>
            <a:r>
              <a:rPr lang="en-US" altLang="ko-KR" dirty="0"/>
              <a:t>Richard </a:t>
            </a:r>
            <a:r>
              <a:rPr lang="en-US" altLang="ko-KR" dirty="0" err="1"/>
              <a:t>Thaler</a:t>
            </a:r>
            <a:r>
              <a:rPr lang="en-US" altLang="ko-KR" dirty="0"/>
              <a:t> </a:t>
            </a:r>
            <a:r>
              <a:rPr lang="ko-KR" altLang="en-US" dirty="0"/>
              <a:t>의 심리적 회계 </a:t>
            </a:r>
            <a:r>
              <a:rPr lang="en-US" altLang="ko-KR" dirty="0"/>
              <a:t>(mental accounting)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8260369-7813-458B-BF8B-8543D41159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05"/>
          <a:stretch/>
        </p:blipFill>
        <p:spPr>
          <a:xfrm>
            <a:off x="7153809" y="2940283"/>
            <a:ext cx="4559772" cy="3794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6261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717632" y="1333447"/>
            <a:ext cx="6285052" cy="4967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/>
              <a:t>(2) </a:t>
            </a:r>
            <a:r>
              <a:rPr lang="ko-KR" altLang="en-US" sz="2400" b="1" dirty="0"/>
              <a:t>손실이 여러 개</a:t>
            </a:r>
            <a:r>
              <a:rPr lang="ko-KR" altLang="en-US" sz="2400" dirty="0"/>
              <a:t>인 경우 </a:t>
            </a:r>
            <a:r>
              <a:rPr lang="en-US" altLang="ko-KR" sz="2400" dirty="0"/>
              <a:t>(multiple losses)           </a:t>
            </a:r>
          </a:p>
          <a:p>
            <a:r>
              <a:rPr lang="en-US" altLang="ko-KR" sz="2400" dirty="0">
                <a:latin typeface="맑은 고딕" panose="020B0503020000020004" pitchFamily="50" charset="-127"/>
                <a:sym typeface="Wingdings" panose="05000000000000000000" pitchFamily="2" charset="2"/>
              </a:rPr>
              <a:t>    </a:t>
            </a:r>
            <a:r>
              <a:rPr lang="en-US" altLang="ko-KR" sz="2400" dirty="0"/>
              <a:t> </a:t>
            </a:r>
            <a:r>
              <a:rPr lang="ko-KR" altLang="en-US" sz="2400" dirty="0"/>
              <a:t>합칠 것</a:t>
            </a:r>
          </a:p>
          <a:p>
            <a:r>
              <a:rPr lang="ko-KR" altLang="en-US" sz="2400" b="1" dirty="0"/>
              <a:t>   </a:t>
            </a:r>
            <a:endParaRPr lang="en-US" altLang="ko-KR" sz="2400" b="1" dirty="0"/>
          </a:p>
          <a:p>
            <a:r>
              <a:rPr lang="en-US" altLang="ko-KR" sz="2400" b="1" dirty="0"/>
              <a:t>   </a:t>
            </a:r>
            <a:r>
              <a:rPr lang="ko-KR" altLang="en-US" sz="2400" b="1" dirty="0"/>
              <a:t>  </a:t>
            </a:r>
            <a:r>
              <a:rPr lang="en-US" altLang="ko-KR" sz="2400" b="1" dirty="0"/>
              <a:t>v(-x) + v(-y) &lt; v[-(</a:t>
            </a:r>
            <a:r>
              <a:rPr lang="en-US" altLang="ko-KR" sz="2400" b="1" dirty="0" err="1"/>
              <a:t>x+y</a:t>
            </a:r>
            <a:r>
              <a:rPr lang="en-US" altLang="ko-KR" sz="2400" b="1" dirty="0"/>
              <a:t>)]</a:t>
            </a:r>
          </a:p>
          <a:p>
            <a:r>
              <a:rPr lang="en-US" altLang="ko-KR" sz="2400" dirty="0"/>
              <a:t> </a:t>
            </a:r>
          </a:p>
          <a:p>
            <a:endParaRPr lang="en-US" altLang="ko-KR" sz="2400" dirty="0"/>
          </a:p>
          <a:p>
            <a:pPr>
              <a:lnSpc>
                <a:spcPct val="120000"/>
              </a:lnSpc>
            </a:pPr>
            <a:r>
              <a:rPr lang="en-US" altLang="ko-KR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e.g., </a:t>
            </a:r>
            <a:r>
              <a:rPr lang="ko-KR" altLang="en-US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신용카드</a:t>
            </a:r>
            <a:r>
              <a:rPr lang="en-US" altLang="ko-KR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손실을 한번에 보여줌</a:t>
            </a:r>
            <a:endParaRPr lang="en-US" altLang="ko-KR" sz="2400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625475" lvl="1">
              <a:lnSpc>
                <a:spcPct val="120000"/>
              </a:lnSpc>
            </a:pPr>
            <a:r>
              <a:rPr lang="ko-KR" altLang="en-US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출근길에 만원을 분실</a:t>
            </a:r>
            <a:r>
              <a:rPr lang="en-US" altLang="ko-KR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br>
              <a:rPr lang="en-US" altLang="ko-KR" sz="2400" dirty="0">
                <a:solidFill>
                  <a:prstClr val="black"/>
                </a:solidFill>
                <a:latin typeface="맑은 고딕" panose="020B0503020000020004" pitchFamily="50" charset="-127"/>
              </a:rPr>
            </a:br>
            <a:r>
              <a:rPr lang="en-US" altLang="ko-KR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  </a:t>
            </a:r>
            <a:r>
              <a:rPr lang="ko-KR" altLang="en-US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퇴근해서 집에 와보니 </a:t>
            </a:r>
          </a:p>
          <a:p>
            <a:pPr marL="625475" lvl="1">
              <a:lnSpc>
                <a:spcPct val="120000"/>
              </a:lnSpc>
            </a:pPr>
            <a:r>
              <a:rPr lang="ko-KR" altLang="en-US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  </a:t>
            </a:r>
            <a:r>
              <a:rPr lang="ko-KR" altLang="en-US" sz="2400" dirty="0" err="1">
                <a:solidFill>
                  <a:prstClr val="black"/>
                </a:solidFill>
                <a:latin typeface="맑은 고딕" panose="020B0503020000020004" pitchFamily="50" charset="-127"/>
              </a:rPr>
              <a:t>교통범칙금</a:t>
            </a:r>
            <a:r>
              <a:rPr lang="ko-KR" altLang="en-US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(3</a:t>
            </a:r>
            <a:r>
              <a:rPr lang="ko-KR" altLang="en-US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만원</a:t>
            </a:r>
            <a:r>
              <a:rPr lang="en-US" altLang="ko-KR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고지서가 와있음</a:t>
            </a:r>
            <a:r>
              <a:rPr lang="en-US" altLang="ko-KR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.  </a:t>
            </a:r>
          </a:p>
          <a:p>
            <a:pPr marL="625475" lvl="1">
              <a:lnSpc>
                <a:spcPct val="120000"/>
              </a:lnSpc>
            </a:pPr>
            <a:r>
              <a:rPr lang="en-US" altLang="ko-KR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  (</a:t>
            </a:r>
            <a:r>
              <a:rPr lang="ko-KR" altLang="en-US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하루에 모두 일어나는 경우</a:t>
            </a:r>
            <a:r>
              <a:rPr lang="en-US" altLang="ko-KR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? </a:t>
            </a:r>
          </a:p>
          <a:p>
            <a:pPr marL="625475" lvl="1">
              <a:lnSpc>
                <a:spcPct val="120000"/>
              </a:lnSpc>
            </a:pPr>
            <a:r>
              <a:rPr lang="en-US" altLang="ko-KR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vs. </a:t>
            </a:r>
            <a:r>
              <a:rPr lang="ko-KR" altLang="en-US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다른 날 일어나는 경우</a:t>
            </a:r>
            <a:r>
              <a:rPr lang="en-US" altLang="ko-KR" sz="2400" dirty="0">
                <a:solidFill>
                  <a:prstClr val="black"/>
                </a:solidFill>
                <a:latin typeface="맑은 고딕" panose="020B0503020000020004" pitchFamily="50" charset="-127"/>
              </a:rPr>
              <a:t>?)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1281026" y="431635"/>
            <a:ext cx="9564452" cy="5355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defPPr>
              <a:defRPr lang="ko-KR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200" b="1" spc="-100">
                <a:latin typeface="+mn-ea"/>
                <a:cs typeface="+mj-cs"/>
              </a:defRPr>
            </a:lvl1pPr>
          </a:lstStyle>
          <a:p>
            <a:r>
              <a:rPr lang="en-US" altLang="ko-KR" dirty="0"/>
              <a:t>Richard </a:t>
            </a:r>
            <a:r>
              <a:rPr lang="en-US" altLang="ko-KR" dirty="0" err="1"/>
              <a:t>Thaler</a:t>
            </a:r>
            <a:r>
              <a:rPr lang="en-US" altLang="ko-KR" dirty="0"/>
              <a:t> </a:t>
            </a:r>
            <a:r>
              <a:rPr lang="ko-KR" altLang="en-US" dirty="0"/>
              <a:t>의 심리적 회계 </a:t>
            </a:r>
            <a:r>
              <a:rPr lang="en-US" altLang="ko-KR" dirty="0"/>
              <a:t>(mental accounting)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8260369-7813-458B-BF8B-8543D41159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1742" y="1333447"/>
            <a:ext cx="5401035" cy="4619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8924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658931-BB97-77B4-594B-3AA31961DC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8824" y="609601"/>
            <a:ext cx="9099176" cy="1039906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ko-KR" dirty="0"/>
              <a:t>IV. </a:t>
            </a:r>
            <a:r>
              <a:rPr lang="ko-KR" altLang="en-US" dirty="0"/>
              <a:t>사회심리학자들의</a:t>
            </a:r>
            <a:r>
              <a:rPr lang="en-US" altLang="ko-KR" dirty="0"/>
              <a:t> </a:t>
            </a:r>
            <a:r>
              <a:rPr lang="ko-KR" altLang="en-US" dirty="0"/>
              <a:t>공헌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3F862B7-697A-5263-0A13-5C340749DC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8895" y="2671482"/>
            <a:ext cx="10990730" cy="3576918"/>
          </a:xfrm>
        </p:spPr>
        <p:txBody>
          <a:bodyPr/>
          <a:lstStyle/>
          <a:p>
            <a:pPr marL="342900" indent="-342900" algn="l">
              <a:buFontTx/>
              <a:buChar char="-"/>
            </a:pPr>
            <a:r>
              <a:rPr lang="ko-KR" altLang="en-US" b="1" dirty="0"/>
              <a:t>사회심리학자들</a:t>
            </a:r>
            <a:r>
              <a:rPr lang="ko-KR" altLang="en-US" dirty="0"/>
              <a:t>이 </a:t>
            </a:r>
            <a:r>
              <a:rPr lang="ko-KR" altLang="en-US" b="1" dirty="0"/>
              <a:t>판단과 의사결정 </a:t>
            </a:r>
            <a:r>
              <a:rPr lang="en-US" altLang="ko-KR" b="1" dirty="0"/>
              <a:t>(Judgment &amp; Decision Making)</a:t>
            </a:r>
            <a:r>
              <a:rPr lang="ko-KR" altLang="en-US" b="1" dirty="0"/>
              <a:t> 분야의</a:t>
            </a:r>
            <a:r>
              <a:rPr lang="en-US" altLang="ko-KR" b="1" dirty="0"/>
              <a:t> </a:t>
            </a:r>
            <a:r>
              <a:rPr lang="ko-KR" altLang="en-US" b="1" dirty="0"/>
              <a:t>연구에 공헌</a:t>
            </a:r>
            <a:r>
              <a:rPr lang="ko-KR" altLang="en-US" dirty="0"/>
              <a:t>함</a:t>
            </a:r>
            <a:endParaRPr lang="en-US" altLang="ko-KR" dirty="0"/>
          </a:p>
          <a:p>
            <a:pPr algn="l"/>
            <a:endParaRPr lang="en-US" altLang="ko-KR" dirty="0"/>
          </a:p>
          <a:p>
            <a:pPr algn="l"/>
            <a:r>
              <a:rPr lang="en-US" altLang="ko-KR" dirty="0"/>
              <a:t>    (1) </a:t>
            </a:r>
            <a:r>
              <a:rPr lang="ko-KR" altLang="en-US" b="1" dirty="0"/>
              <a:t>확인편향</a:t>
            </a:r>
            <a:r>
              <a:rPr lang="ko-KR" altLang="en-US" dirty="0"/>
              <a:t> </a:t>
            </a:r>
            <a:r>
              <a:rPr lang="en-US" altLang="ko-KR" dirty="0"/>
              <a:t>(confirmation bias): Lord, Ross, &amp; Lepper (1978)</a:t>
            </a:r>
          </a:p>
          <a:p>
            <a:pPr algn="l"/>
            <a:r>
              <a:rPr lang="en-US" altLang="ko-KR" dirty="0"/>
              <a:t>    (2) </a:t>
            </a:r>
            <a:r>
              <a:rPr lang="ko-KR" altLang="en-US" b="1" dirty="0" err="1"/>
              <a:t>비의식</a:t>
            </a:r>
            <a:r>
              <a:rPr lang="en-US" altLang="ko-KR" b="1" dirty="0"/>
              <a:t> </a:t>
            </a:r>
            <a:r>
              <a:rPr lang="ko-KR" altLang="en-US" b="1" dirty="0"/>
              <a:t>과정 </a:t>
            </a:r>
            <a:r>
              <a:rPr lang="en-US" altLang="ko-KR" dirty="0"/>
              <a:t>(nonconscious</a:t>
            </a:r>
            <a:r>
              <a:rPr lang="ko-KR" altLang="en-US" dirty="0"/>
              <a:t> </a:t>
            </a:r>
            <a:r>
              <a:rPr lang="en-US" altLang="ko-KR" dirty="0"/>
              <a:t>processes)</a:t>
            </a:r>
            <a:r>
              <a:rPr lang="ko-KR" altLang="en-US" dirty="0"/>
              <a:t>에 대한 연구</a:t>
            </a:r>
            <a:r>
              <a:rPr lang="en-US" altLang="ko-KR" dirty="0"/>
              <a:t>: </a:t>
            </a:r>
            <a:r>
              <a:rPr lang="en-US" altLang="ko-KR" dirty="0" err="1"/>
              <a:t>Bargh</a:t>
            </a:r>
            <a:r>
              <a:rPr lang="en-US" altLang="ko-KR" dirty="0"/>
              <a:t> (2002)</a:t>
            </a:r>
          </a:p>
          <a:p>
            <a:pPr algn="l"/>
            <a:r>
              <a:rPr lang="ko-KR" altLang="en-US" dirty="0"/>
              <a:t>    </a:t>
            </a:r>
            <a:r>
              <a:rPr lang="en-US" altLang="ko-KR" dirty="0"/>
              <a:t>(3) </a:t>
            </a:r>
            <a:r>
              <a:rPr lang="ko-KR" altLang="en-US" b="1" dirty="0"/>
              <a:t>조절 초점 이론</a:t>
            </a:r>
            <a:r>
              <a:rPr lang="en-US" altLang="ko-KR" b="1" dirty="0"/>
              <a:t> </a:t>
            </a:r>
            <a:r>
              <a:rPr lang="en-US" altLang="ko-KR" dirty="0"/>
              <a:t>(regulatory</a:t>
            </a:r>
            <a:r>
              <a:rPr lang="ko-KR" altLang="en-US" dirty="0"/>
              <a:t> </a:t>
            </a:r>
            <a:r>
              <a:rPr lang="en-US" altLang="ko-KR" dirty="0"/>
              <a:t>focus theory): Higgins (1997)</a:t>
            </a:r>
          </a:p>
          <a:p>
            <a:pPr algn="l"/>
            <a:r>
              <a:rPr lang="en-US" altLang="ko-KR" dirty="0"/>
              <a:t>    (4) </a:t>
            </a:r>
            <a:r>
              <a:rPr lang="ko-KR" altLang="en-US" b="1" dirty="0"/>
              <a:t>해석</a:t>
            </a:r>
            <a:r>
              <a:rPr lang="en-US" altLang="ko-KR" b="1" dirty="0"/>
              <a:t> </a:t>
            </a:r>
            <a:r>
              <a:rPr lang="ko-KR" altLang="en-US" b="1" dirty="0"/>
              <a:t>수준 이론 </a:t>
            </a:r>
            <a:r>
              <a:rPr lang="en-US" altLang="ko-KR" dirty="0"/>
              <a:t>(construal level theory): Trope</a:t>
            </a:r>
            <a:r>
              <a:rPr lang="ko-KR" altLang="en-US" dirty="0"/>
              <a:t> </a:t>
            </a:r>
            <a:r>
              <a:rPr lang="en-US" altLang="ko-KR" dirty="0"/>
              <a:t>&amp; Liberman (2000)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699131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658931-BB97-77B4-594B-3AA31961DC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6847" y="493059"/>
            <a:ext cx="10712824" cy="833717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ko-KR" altLang="en-US" sz="3200" b="1" dirty="0"/>
              <a:t>확인편향과</a:t>
            </a:r>
            <a:r>
              <a:rPr lang="en-US" altLang="ko-KR" sz="3200" b="1" dirty="0"/>
              <a:t> </a:t>
            </a:r>
            <a:r>
              <a:rPr lang="ko-KR" altLang="en-US" sz="3200" b="1" dirty="0"/>
              <a:t>설득적 커뮤니케이션</a:t>
            </a:r>
            <a:r>
              <a:rPr lang="en-US" altLang="ko-KR" sz="3200" b="1" dirty="0"/>
              <a:t>: </a:t>
            </a:r>
            <a:r>
              <a:rPr lang="en-US" altLang="ko-K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Hoch &amp; Ha (1986 </a:t>
            </a:r>
            <a:r>
              <a:rPr lang="en-US" altLang="ko-KR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JCR</a:t>
            </a:r>
            <a:r>
              <a:rPr lang="en-US" altLang="ko-K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ko-KR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3F862B7-697A-5263-0A13-5C340749DC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9271" y="1488141"/>
            <a:ext cx="11340354" cy="4760259"/>
          </a:xfrm>
        </p:spPr>
        <p:txBody>
          <a:bodyPr>
            <a:normAutofit fontScale="70000" lnSpcReduction="20000"/>
          </a:bodyPr>
          <a:lstStyle/>
          <a:p>
            <a:pPr marL="342900" indent="-342900" algn="l">
              <a:buFontTx/>
              <a:buChar char="-"/>
            </a:pPr>
            <a:r>
              <a:rPr lang="en-US" altLang="ko-KR" sz="2000" b="1" dirty="0"/>
              <a:t>“Consumer Learning: Advertising and the Ambiguity of Product Experience”</a:t>
            </a:r>
          </a:p>
          <a:p>
            <a:pPr algn="l"/>
            <a:r>
              <a:rPr lang="en-US" altLang="ko-KR" sz="2000" b="1" dirty="0"/>
              <a:t>       Google Scholar Citations: 1,500 </a:t>
            </a:r>
            <a:r>
              <a:rPr lang="ko-KR" altLang="en-US" sz="2000" b="1" dirty="0"/>
              <a:t>회 </a:t>
            </a:r>
            <a:r>
              <a:rPr lang="en-US" altLang="ko-KR" sz="2000" b="1" dirty="0"/>
              <a:t>(2023</a:t>
            </a:r>
            <a:r>
              <a:rPr lang="ko-KR" altLang="en-US" sz="2000" b="1" dirty="0"/>
              <a:t>년 </a:t>
            </a:r>
            <a:r>
              <a:rPr lang="en-US" altLang="ko-KR" sz="2000" b="1" dirty="0"/>
              <a:t>10</a:t>
            </a:r>
            <a:r>
              <a:rPr lang="ko-KR" altLang="en-US" sz="2000" b="1" dirty="0"/>
              <a:t>월 </a:t>
            </a:r>
            <a:r>
              <a:rPr lang="en-US" altLang="ko-KR" sz="2000" b="1" dirty="0"/>
              <a:t>29</a:t>
            </a:r>
            <a:r>
              <a:rPr lang="ko-KR" altLang="en-US" sz="2000" b="1" dirty="0"/>
              <a:t>일 현재</a:t>
            </a:r>
            <a:r>
              <a:rPr lang="en-US" altLang="ko-KR" sz="2000" b="1" dirty="0"/>
              <a:t>)</a:t>
            </a:r>
          </a:p>
          <a:p>
            <a:pPr algn="l"/>
            <a:endParaRPr lang="en-US" altLang="ko-KR" sz="2000" b="1" dirty="0"/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r>
              <a:rPr lang="en-US" altLang="ko-KR" sz="2000" b="1" dirty="0"/>
              <a:t>‘Lay scientist view’ : </a:t>
            </a:r>
            <a:r>
              <a:rPr lang="ko-KR" altLang="en-US" sz="2000" b="1" dirty="0"/>
              <a:t>소비자들은 광고 주장을 가설로 받아들이고 상품 경험 같은 증거 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또는 </a:t>
            </a:r>
            <a:r>
              <a:rPr lang="en-US" altLang="ko-KR" sz="2000" b="1" dirty="0"/>
              <a:t>data)</a:t>
            </a:r>
            <a:r>
              <a:rPr lang="ko-KR" altLang="en-US" sz="2000" b="1" dirty="0"/>
              <a:t>를</a:t>
            </a:r>
            <a:r>
              <a:rPr lang="en-US" altLang="ko-KR" sz="2000" b="1" dirty="0"/>
              <a:t> </a:t>
            </a:r>
            <a:r>
              <a:rPr lang="ko-KR" altLang="en-US" sz="2000" b="1" dirty="0"/>
              <a:t>가지고 가설을 검증하는 과정을 거친다 </a:t>
            </a:r>
            <a:r>
              <a:rPr lang="en-US" altLang="ko-KR" sz="2000" b="1" dirty="0">
                <a:sym typeface="Wingdings" panose="05000000000000000000" pitchFamily="2" charset="2"/>
              </a:rPr>
              <a:t> “</a:t>
            </a:r>
            <a:r>
              <a:rPr lang="ko-KR" altLang="en-US" sz="2000" b="1" dirty="0">
                <a:sym typeface="Wingdings" panose="05000000000000000000" pitchFamily="2" charset="2"/>
              </a:rPr>
              <a:t>가설검증 </a:t>
            </a:r>
            <a:r>
              <a:rPr lang="en-US" altLang="ko-KR" sz="2000" b="1" dirty="0">
                <a:sym typeface="Wingdings" panose="05000000000000000000" pitchFamily="2" charset="2"/>
              </a:rPr>
              <a:t>framework” </a:t>
            </a: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endParaRPr lang="en-US" altLang="ko-KR" sz="2000" b="1" dirty="0">
              <a:sym typeface="Wingdings" panose="05000000000000000000" pitchFamily="2" charset="2"/>
            </a:endParaRP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r>
              <a:rPr lang="ko-KR" altLang="en-US" sz="2000" b="1" dirty="0">
                <a:sym typeface="Wingdings" panose="05000000000000000000" pitchFamily="2" charset="2"/>
              </a:rPr>
              <a:t>문제는</a:t>
            </a:r>
            <a:r>
              <a:rPr lang="en-US" altLang="ko-KR" sz="2000" b="1" dirty="0">
                <a:sym typeface="Wingdings" panose="05000000000000000000" pitchFamily="2" charset="2"/>
              </a:rPr>
              <a:t> </a:t>
            </a:r>
            <a:r>
              <a:rPr lang="ko-KR" altLang="en-US" sz="2000" b="1" dirty="0">
                <a:sym typeface="Wingdings" panose="05000000000000000000" pitchFamily="2" charset="2"/>
              </a:rPr>
              <a:t>소비자들의 가설검증 과정이 과학적으로 타당한 과정을 거치지 못하고 확인 편향성을 갖는 경우가 많다는 점 </a:t>
            </a:r>
            <a:r>
              <a:rPr lang="en-US" altLang="ko-KR" sz="2000" b="1" dirty="0">
                <a:sym typeface="Wingdings" panose="05000000000000000000" pitchFamily="2" charset="2"/>
              </a:rPr>
              <a:t>(</a:t>
            </a:r>
            <a:r>
              <a:rPr lang="ko-KR" altLang="en-US" sz="2000" b="1" dirty="0">
                <a:sym typeface="Wingdings" panose="05000000000000000000" pitchFamily="2" charset="2"/>
              </a:rPr>
              <a:t>특히 상품 경험이 모호한 경우</a:t>
            </a:r>
            <a:r>
              <a:rPr lang="en-US" altLang="ko-KR" sz="2000" b="1" dirty="0">
                <a:sym typeface="Wingdings" panose="05000000000000000000" pitchFamily="2" charset="2"/>
              </a:rPr>
              <a:t>)</a:t>
            </a: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endParaRPr lang="en-US" altLang="ko-KR" sz="2000" b="1" dirty="0">
              <a:sym typeface="Wingdings" panose="05000000000000000000" pitchFamily="2" charset="2"/>
            </a:endParaRP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r>
              <a:rPr lang="ko-KR" altLang="en-US" sz="2000" b="1" dirty="0">
                <a:sym typeface="Wingdings" panose="05000000000000000000" pitchFamily="2" charset="2"/>
              </a:rPr>
              <a:t>확인편향은 </a:t>
            </a:r>
            <a:r>
              <a:rPr lang="en-US" altLang="ko-KR" sz="2000" b="1" dirty="0" err="1">
                <a:sym typeface="Wingdings" panose="05000000000000000000" pitchFamily="2" charset="2"/>
              </a:rPr>
              <a:t>Wason</a:t>
            </a:r>
            <a:r>
              <a:rPr lang="en-US" altLang="ko-KR" sz="2000" b="1" dirty="0">
                <a:sym typeface="Wingdings" panose="05000000000000000000" pitchFamily="2" charset="2"/>
              </a:rPr>
              <a:t> (1960)</a:t>
            </a:r>
            <a:r>
              <a:rPr lang="ko-KR" altLang="en-US" sz="2000" b="1" dirty="0">
                <a:sym typeface="Wingdings" panose="05000000000000000000" pitchFamily="2" charset="2"/>
              </a:rPr>
              <a:t>이 만들어낸 造語이며</a:t>
            </a:r>
            <a:r>
              <a:rPr lang="en-US" altLang="ko-KR" sz="2000" b="1" dirty="0">
                <a:sym typeface="Wingdings" panose="05000000000000000000" pitchFamily="2" charset="2"/>
              </a:rPr>
              <a:t>, </a:t>
            </a:r>
            <a:r>
              <a:rPr lang="ko-KR" altLang="en-US" sz="2000" b="1" dirty="0">
                <a:sym typeface="Wingdings" panose="05000000000000000000" pitchFamily="2" charset="2"/>
              </a:rPr>
              <a:t>사람들이 가설을 가지고 있을 때 이를 지지하는 증거를 획득하거나 </a:t>
            </a:r>
            <a:r>
              <a:rPr lang="en-US" altLang="ko-KR" sz="2000" b="1" dirty="0">
                <a:sym typeface="Wingdings" panose="05000000000000000000" pitchFamily="2" charset="2"/>
              </a:rPr>
              <a:t>(</a:t>
            </a:r>
            <a:r>
              <a:rPr lang="en-US" altLang="ko-KR" sz="2000" b="1" dirty="0" err="1">
                <a:sym typeface="Wingdings" panose="05000000000000000000" pitchFamily="2" charset="2"/>
              </a:rPr>
              <a:t>Wason</a:t>
            </a:r>
            <a:r>
              <a:rPr lang="en-US" altLang="ko-KR" sz="2000" b="1" dirty="0">
                <a:sym typeface="Wingdings" panose="05000000000000000000" pitchFamily="2" charset="2"/>
              </a:rPr>
              <a:t> 1960; 1968; </a:t>
            </a:r>
            <a:r>
              <a:rPr lang="en-US" altLang="ko-KR" sz="2000" b="1" dirty="0" err="1">
                <a:sym typeface="Wingdings" panose="05000000000000000000" pitchFamily="2" charset="2"/>
              </a:rPr>
              <a:t>Klayman</a:t>
            </a:r>
            <a:r>
              <a:rPr lang="en-US" altLang="ko-KR" sz="2000" b="1" dirty="0">
                <a:sym typeface="Wingdings" panose="05000000000000000000" pitchFamily="2" charset="2"/>
              </a:rPr>
              <a:t> &amp; Ha 1987), </a:t>
            </a:r>
            <a:r>
              <a:rPr lang="ko-KR" altLang="en-US" sz="2000" b="1" dirty="0">
                <a:sym typeface="Wingdings" panose="05000000000000000000" pitchFamily="2" charset="2"/>
              </a:rPr>
              <a:t>주어진 증거를 가설을 지지하는 쪽으로 해석하는</a:t>
            </a:r>
            <a:r>
              <a:rPr lang="en-US" altLang="ko-KR" sz="2000" b="1" dirty="0">
                <a:sym typeface="Wingdings" panose="05000000000000000000" pitchFamily="2" charset="2"/>
              </a:rPr>
              <a:t> (Lord, Ross, &amp; Lepper 1978)</a:t>
            </a:r>
            <a:r>
              <a:rPr lang="ko-KR" altLang="en-US" sz="2000" b="1" dirty="0">
                <a:sym typeface="Wingdings" panose="05000000000000000000" pitchFamily="2" charset="2"/>
              </a:rPr>
              <a:t> 경향을 말함</a:t>
            </a:r>
            <a:r>
              <a:rPr lang="en-US" altLang="ko-KR" sz="2000" b="1" dirty="0">
                <a:sym typeface="Wingdings" panose="05000000000000000000" pitchFamily="2" charset="2"/>
              </a:rPr>
              <a:t>.</a:t>
            </a: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endParaRPr lang="en-US" altLang="ko-KR" sz="2000" b="1" dirty="0">
              <a:sym typeface="Wingdings" panose="05000000000000000000" pitchFamily="2" charset="2"/>
            </a:endParaRP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r>
              <a:rPr lang="en-US" altLang="ko-KR" sz="2000" b="1" dirty="0">
                <a:sym typeface="Wingdings" panose="05000000000000000000" pitchFamily="2" charset="2"/>
              </a:rPr>
              <a:t>BDT </a:t>
            </a:r>
            <a:r>
              <a:rPr lang="ko-KR" altLang="en-US" sz="2000" b="1" dirty="0">
                <a:sym typeface="Wingdings" panose="05000000000000000000" pitchFamily="2" charset="2"/>
              </a:rPr>
              <a:t>의 이론적 배경을 활용하여 광고와 상품 경험 사이의 상호작용을 밝혀낸 연구임</a:t>
            </a:r>
            <a:r>
              <a:rPr lang="en-US" altLang="ko-KR" sz="2000" b="1" dirty="0">
                <a:sym typeface="Wingdings" panose="05000000000000000000" pitchFamily="2" charset="2"/>
              </a:rPr>
              <a:t>.</a:t>
            </a: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endParaRPr lang="en-US" altLang="ko-KR" sz="2000" b="1" dirty="0">
              <a:sym typeface="Wingdings" panose="05000000000000000000" pitchFamily="2" charset="2"/>
            </a:endParaRP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r>
              <a:rPr lang="ko-KR" altLang="en-US" sz="2000" b="1" dirty="0">
                <a:sym typeface="Wingdings" panose="05000000000000000000" pitchFamily="2" charset="2"/>
              </a:rPr>
              <a:t>집단적으로 일어나는 판단이나 의사결정 관련 확인편향들</a:t>
            </a:r>
            <a:r>
              <a:rPr lang="en-US" altLang="ko-KR" sz="2000" b="1" dirty="0">
                <a:sym typeface="Wingdings" panose="05000000000000000000" pitchFamily="2" charset="2"/>
              </a:rPr>
              <a:t>: ‘</a:t>
            </a:r>
            <a:r>
              <a:rPr lang="ko-KR" altLang="en-US" sz="2000" b="1" dirty="0">
                <a:sym typeface="Wingdings" panose="05000000000000000000" pitchFamily="2" charset="2"/>
              </a:rPr>
              <a:t>메아리방 효과</a:t>
            </a:r>
            <a:r>
              <a:rPr lang="en-US" altLang="ko-KR" sz="2000" b="1" dirty="0">
                <a:sym typeface="Wingdings" panose="05000000000000000000" pitchFamily="2" charset="2"/>
              </a:rPr>
              <a:t>‘ (the echo-chamber effect}, </a:t>
            </a:r>
            <a:r>
              <a:rPr lang="ko-KR" altLang="en-US" sz="2000" b="1" dirty="0">
                <a:sym typeface="Wingdings" panose="05000000000000000000" pitchFamily="2" charset="2"/>
              </a:rPr>
              <a:t>집단적 사고 </a:t>
            </a:r>
            <a:r>
              <a:rPr lang="en-US" altLang="ko-KR" sz="2000" b="1" dirty="0">
                <a:sym typeface="Wingdings" panose="05000000000000000000" pitchFamily="2" charset="2"/>
              </a:rPr>
              <a:t>(groupthink)</a:t>
            </a:r>
          </a:p>
          <a:p>
            <a:pPr algn="l"/>
            <a:endParaRPr lang="en-US" altLang="ko-KR" sz="2000" b="1" dirty="0">
              <a:sym typeface="Wingdings" panose="05000000000000000000" pitchFamily="2" charset="2"/>
            </a:endParaRPr>
          </a:p>
          <a:p>
            <a:pPr marL="342900" indent="-342900" algn="l">
              <a:buFontTx/>
              <a:buChar char="-"/>
            </a:pPr>
            <a:endParaRPr lang="en-US" altLang="ko-KR" sz="2000" b="1" dirty="0">
              <a:sym typeface="Wingdings" panose="05000000000000000000" pitchFamily="2" charset="2"/>
            </a:endParaRPr>
          </a:p>
          <a:p>
            <a:pPr marL="342900" indent="-342900" algn="l">
              <a:buFontTx/>
              <a:buChar char="-"/>
            </a:pPr>
            <a:endParaRPr lang="en-US" altLang="ko-KR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0831093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17F1F2-1F70-DA5B-0AE3-4C35134BAFC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V. Choice Architecture &amp; Nudging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0B37F75-5609-2F13-E34C-0CB3949F641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ko-KR" dirty="0"/>
          </a:p>
          <a:p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7512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344436" y="1090330"/>
            <a:ext cx="1149922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/>
              <a:t>[Dan </a:t>
            </a:r>
            <a:r>
              <a:rPr lang="en-US" altLang="ko-KR" sz="2200" b="1" dirty="0" err="1"/>
              <a:t>Ariely</a:t>
            </a:r>
            <a:r>
              <a:rPr lang="ko-KR" altLang="en-US" sz="2200" b="1" dirty="0"/>
              <a:t>의 시간</a:t>
            </a:r>
            <a:r>
              <a:rPr lang="en-US" altLang="ko-KR" sz="2200" b="1" dirty="0"/>
              <a:t> </a:t>
            </a:r>
            <a:r>
              <a:rPr lang="ko-KR" altLang="en-US" sz="2200" b="1" dirty="0"/>
              <a:t>배분 의사결정에 관한 실험</a:t>
            </a:r>
            <a:r>
              <a:rPr lang="en-US" altLang="ko-KR" sz="2200" b="1" dirty="0"/>
              <a:t>]</a:t>
            </a:r>
          </a:p>
          <a:p>
            <a:pPr marL="285750" indent="-285750">
              <a:buFontTx/>
              <a:buChar char="-"/>
            </a:pPr>
            <a:endParaRPr lang="en-US" altLang="ko-KR" sz="2200" dirty="0"/>
          </a:p>
          <a:p>
            <a:pPr marL="285750" indent="-285750">
              <a:buFontTx/>
              <a:buChar char="-"/>
            </a:pPr>
            <a:r>
              <a:rPr lang="en-US" altLang="ko-KR" sz="2200" dirty="0"/>
              <a:t>MIT </a:t>
            </a:r>
            <a:r>
              <a:rPr lang="ko-KR" altLang="en-US" sz="2200" dirty="0"/>
              <a:t>에서 </a:t>
            </a:r>
            <a:r>
              <a:rPr lang="en-US" altLang="ko-KR" sz="2200" dirty="0"/>
              <a:t>12</a:t>
            </a:r>
            <a:r>
              <a:rPr lang="ko-KR" altLang="en-US" sz="2200" dirty="0"/>
              <a:t>주간 계속되는 소비자행동 과목을 수강하는 학생들을 대상으로 실시한 실험</a:t>
            </a:r>
            <a:endParaRPr lang="en-US" altLang="ko-KR" sz="2200" dirty="0"/>
          </a:p>
          <a:p>
            <a:pPr marL="285750" indent="-285750">
              <a:buFontTx/>
              <a:buChar char="-"/>
            </a:pPr>
            <a:r>
              <a:rPr lang="ko-KR" altLang="en-US" sz="2200" dirty="0"/>
              <a:t>같은 과목을 </a:t>
            </a:r>
            <a:r>
              <a:rPr lang="en-US" altLang="ko-KR" sz="2200" dirty="0"/>
              <a:t>3</a:t>
            </a:r>
            <a:r>
              <a:rPr lang="ko-KR" altLang="en-US" sz="2200" dirty="0"/>
              <a:t>개의 </a:t>
            </a:r>
            <a:r>
              <a:rPr lang="en-US" altLang="ko-KR" sz="2200" dirty="0"/>
              <a:t>class </a:t>
            </a:r>
            <a:r>
              <a:rPr lang="ko-KR" altLang="en-US" sz="2200" dirty="0"/>
              <a:t>로 나누어 가르치고 있었음</a:t>
            </a:r>
            <a:endParaRPr lang="en-US" altLang="ko-KR" sz="2200" dirty="0"/>
          </a:p>
          <a:p>
            <a:pPr marL="285750" indent="-285750">
              <a:buFontTx/>
              <a:buChar char="-"/>
            </a:pPr>
            <a:r>
              <a:rPr lang="ko-KR" altLang="en-US" sz="2200" dirty="0"/>
              <a:t>과목의 과제는 </a:t>
            </a:r>
            <a:r>
              <a:rPr lang="en-US" altLang="ko-KR" sz="2200" dirty="0"/>
              <a:t>3</a:t>
            </a:r>
            <a:r>
              <a:rPr lang="ko-KR" altLang="en-US" sz="2200" dirty="0"/>
              <a:t>개의 보고서 </a:t>
            </a:r>
            <a:r>
              <a:rPr lang="en-US" altLang="ko-KR" sz="2200" dirty="0"/>
              <a:t>(term</a:t>
            </a:r>
            <a:r>
              <a:rPr lang="ko-KR" altLang="en-US" sz="2200" dirty="0"/>
              <a:t> </a:t>
            </a:r>
            <a:r>
              <a:rPr lang="en-US" altLang="ko-KR" sz="2200" dirty="0"/>
              <a:t>papers)</a:t>
            </a:r>
            <a:r>
              <a:rPr lang="ko-KR" altLang="en-US" sz="2200" dirty="0"/>
              <a:t>를</a:t>
            </a:r>
            <a:r>
              <a:rPr lang="en-US" altLang="ko-KR" sz="2200" dirty="0"/>
              <a:t> </a:t>
            </a:r>
            <a:r>
              <a:rPr lang="ko-KR" altLang="en-US" sz="2200" dirty="0"/>
              <a:t>제출하는 것이었고</a:t>
            </a:r>
            <a:r>
              <a:rPr lang="en-US" altLang="ko-KR" sz="2200" dirty="0"/>
              <a:t>,</a:t>
            </a:r>
            <a:r>
              <a:rPr lang="ko-KR" altLang="en-US" sz="2200" dirty="0"/>
              <a:t> </a:t>
            </a:r>
            <a:br>
              <a:rPr lang="en-US" altLang="ko-KR" sz="2200" dirty="0"/>
            </a:br>
            <a:r>
              <a:rPr lang="ko-KR" altLang="en-US" sz="2200" dirty="0"/>
              <a:t>학점은 보고서 평가 점수에 따라 부여됨</a:t>
            </a:r>
            <a:endParaRPr lang="en-US" altLang="ko-KR" sz="2200" dirty="0"/>
          </a:p>
          <a:p>
            <a:endParaRPr lang="en-US" altLang="ko-KR" sz="2200" dirty="0"/>
          </a:p>
          <a:p>
            <a:pPr marL="285750" indent="-285750">
              <a:buFontTx/>
              <a:buChar char="-"/>
            </a:pPr>
            <a:r>
              <a:rPr lang="en-US" altLang="ko-KR" sz="2200" dirty="0"/>
              <a:t>Class 1: 3</a:t>
            </a:r>
            <a:r>
              <a:rPr lang="ko-KR" altLang="en-US" sz="2200" dirty="0"/>
              <a:t>개의 보고서의 마감일을 각각</a:t>
            </a:r>
            <a:r>
              <a:rPr lang="en-US" altLang="ko-KR" sz="2200" dirty="0"/>
              <a:t> </a:t>
            </a:r>
            <a:r>
              <a:rPr lang="ko-KR" altLang="en-US" sz="2200" dirty="0"/>
              <a:t>학생 스스로 정하되</a:t>
            </a:r>
            <a:r>
              <a:rPr lang="en-US" altLang="ko-KR" sz="2200" dirty="0"/>
              <a:t>, </a:t>
            </a:r>
            <a:r>
              <a:rPr lang="ko-KR" altLang="en-US" sz="2200" dirty="0"/>
              <a:t>늦게 제출하면 </a:t>
            </a:r>
            <a:br>
              <a:rPr lang="en-US" altLang="ko-KR" sz="2200" dirty="0"/>
            </a:br>
            <a:r>
              <a:rPr lang="en-US" altLang="ko-KR" sz="2200" dirty="0"/>
              <a:t>           </a:t>
            </a:r>
            <a:r>
              <a:rPr lang="ko-KR" altLang="en-US" sz="2200" dirty="0"/>
              <a:t>하루에 </a:t>
            </a:r>
            <a:r>
              <a:rPr lang="en-US" altLang="ko-KR" sz="2200" dirty="0"/>
              <a:t>1% </a:t>
            </a:r>
            <a:r>
              <a:rPr lang="ko-KR" altLang="en-US" sz="2200" dirty="0"/>
              <a:t>씩 감점 </a:t>
            </a:r>
            <a:r>
              <a:rPr lang="en-US" altLang="ko-KR" sz="2200" dirty="0"/>
              <a:t>(</a:t>
            </a:r>
            <a:r>
              <a:rPr lang="ko-KR" altLang="en-US" sz="2200" dirty="0"/>
              <a:t>자율적 규제 방식</a:t>
            </a:r>
            <a:r>
              <a:rPr lang="en-US" altLang="ko-KR" sz="2200" dirty="0"/>
              <a:t>)</a:t>
            </a:r>
          </a:p>
          <a:p>
            <a:pPr marL="285750" indent="-285750">
              <a:buFontTx/>
              <a:buChar char="-"/>
            </a:pPr>
            <a:r>
              <a:rPr lang="en-US" altLang="ko-KR" sz="2200" dirty="0"/>
              <a:t>Class 2: 3</a:t>
            </a:r>
            <a:r>
              <a:rPr lang="ko-KR" altLang="en-US" sz="2200" dirty="0"/>
              <a:t>개의 보고서를 학기</a:t>
            </a:r>
            <a:r>
              <a:rPr lang="en-US" altLang="ko-KR" sz="2200" dirty="0"/>
              <a:t> </a:t>
            </a:r>
            <a:r>
              <a:rPr lang="ko-KR" altLang="en-US" sz="2200" dirty="0"/>
              <a:t>마지막 강의 이전에 아무 때나 제출하도록 함 </a:t>
            </a:r>
            <a:br>
              <a:rPr lang="en-US" altLang="ko-KR" sz="2200" dirty="0"/>
            </a:br>
            <a:r>
              <a:rPr lang="en-US" altLang="ko-KR" sz="2200" dirty="0"/>
              <a:t>           (</a:t>
            </a:r>
            <a:r>
              <a:rPr lang="ko-KR" altLang="en-US" sz="2200" dirty="0"/>
              <a:t>완전 자유방임 방식</a:t>
            </a:r>
            <a:r>
              <a:rPr lang="en-US" altLang="ko-KR" sz="2200" dirty="0"/>
              <a:t>)</a:t>
            </a:r>
          </a:p>
          <a:p>
            <a:pPr marL="285750" indent="-285750">
              <a:buFontTx/>
              <a:buChar char="-"/>
            </a:pPr>
            <a:r>
              <a:rPr lang="en-US" altLang="ko-KR" sz="2200" dirty="0"/>
              <a:t>Class 3: 3</a:t>
            </a:r>
            <a:r>
              <a:rPr lang="ko-KR" altLang="en-US" sz="2200" dirty="0"/>
              <a:t>개의 보고서를 </a:t>
            </a:r>
            <a:r>
              <a:rPr lang="en-US" altLang="ko-KR" sz="2200" dirty="0"/>
              <a:t>4</a:t>
            </a:r>
            <a:r>
              <a:rPr lang="ko-KR" altLang="en-US" sz="2200" dirty="0"/>
              <a:t>주차</a:t>
            </a:r>
            <a:r>
              <a:rPr lang="en-US" altLang="ko-KR" sz="2200" dirty="0"/>
              <a:t>, 8</a:t>
            </a:r>
            <a:r>
              <a:rPr lang="ko-KR" altLang="en-US" sz="2200" dirty="0"/>
              <a:t>주차</a:t>
            </a:r>
            <a:r>
              <a:rPr lang="en-US" altLang="ko-KR" sz="2200" dirty="0"/>
              <a:t>, 12</a:t>
            </a:r>
            <a:r>
              <a:rPr lang="ko-KR" altLang="en-US" sz="2200" dirty="0"/>
              <a:t>주차 강의 시작 시간까지 제출하도록 함 </a:t>
            </a:r>
            <a:br>
              <a:rPr lang="en-US" altLang="ko-KR" sz="2200" dirty="0"/>
            </a:br>
            <a:r>
              <a:rPr lang="en-US" altLang="ko-KR" sz="2200" dirty="0"/>
              <a:t>           (</a:t>
            </a:r>
            <a:r>
              <a:rPr lang="ko-KR" altLang="en-US" sz="2200" dirty="0"/>
              <a:t>독재적 방식</a:t>
            </a:r>
            <a:r>
              <a:rPr lang="en-US" altLang="ko-KR" sz="2200" dirty="0"/>
              <a:t>)</a:t>
            </a:r>
          </a:p>
          <a:p>
            <a:endParaRPr lang="en-US" altLang="ko-KR" sz="2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1298596" y="290370"/>
            <a:ext cx="9410044" cy="4801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defPPr>
              <a:defRPr lang="ko-KR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2800" b="1"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/>
              <a:t>의사결정자의 선택을 바람직한 방향으로 이끌려면</a:t>
            </a:r>
            <a:r>
              <a:rPr lang="en-US" altLang="ko-KR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6223661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344436" y="1090330"/>
            <a:ext cx="1149922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/>
              <a:t>[Dan </a:t>
            </a:r>
            <a:r>
              <a:rPr lang="en-US" altLang="ko-KR" sz="2200" b="1" dirty="0" err="1"/>
              <a:t>Ariely</a:t>
            </a:r>
            <a:r>
              <a:rPr lang="ko-KR" altLang="en-US" sz="2200" b="1" dirty="0"/>
              <a:t>의 시간</a:t>
            </a:r>
            <a:r>
              <a:rPr lang="en-US" altLang="ko-KR" sz="2200" b="1" dirty="0"/>
              <a:t> </a:t>
            </a:r>
            <a:r>
              <a:rPr lang="ko-KR" altLang="en-US" sz="2200" b="1" dirty="0"/>
              <a:t>배분 의사결정에 관한 실험</a:t>
            </a:r>
            <a:r>
              <a:rPr lang="en-US" altLang="ko-KR" sz="2200" b="1" dirty="0"/>
              <a:t>]</a:t>
            </a:r>
          </a:p>
          <a:p>
            <a:pPr marL="285750" indent="-285750">
              <a:buFontTx/>
              <a:buChar char="-"/>
            </a:pPr>
            <a:endParaRPr lang="en-US" altLang="ko-KR" sz="2200" dirty="0"/>
          </a:p>
          <a:p>
            <a:pPr marL="285750" indent="-285750">
              <a:buFontTx/>
              <a:buChar char="-"/>
            </a:pPr>
            <a:endParaRPr lang="en-US" altLang="ko-KR" sz="2200" dirty="0"/>
          </a:p>
          <a:p>
            <a:pPr marL="285750" indent="-285750">
              <a:buFontTx/>
              <a:buChar char="-"/>
            </a:pPr>
            <a:r>
              <a:rPr lang="en-US" altLang="ko-KR" sz="2200" b="1" dirty="0"/>
              <a:t>Class 3 &gt; Class 1 &gt; Class 2 </a:t>
            </a:r>
            <a:r>
              <a:rPr lang="ko-KR" altLang="en-US" sz="2200" dirty="0"/>
              <a:t>로 나타남</a:t>
            </a:r>
            <a:endParaRPr lang="en-US" altLang="ko-KR" sz="2200" dirty="0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1298596" y="290370"/>
            <a:ext cx="9410044" cy="4801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defPPr>
              <a:defRPr lang="ko-KR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2800" b="1"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/>
              <a:t>의사결정자의 선택을 바람직한 방향으로 이끌려면</a:t>
            </a:r>
            <a:r>
              <a:rPr lang="en-US" altLang="ko-KR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4535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344436" y="1090330"/>
            <a:ext cx="11499221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en-US" altLang="ko-KR" sz="2200" dirty="0"/>
              <a:t>Class 3 (</a:t>
            </a:r>
            <a:r>
              <a:rPr lang="ko-KR" altLang="en-US" sz="2200" dirty="0"/>
              <a:t>독재적 방식</a:t>
            </a:r>
            <a:r>
              <a:rPr lang="en-US" altLang="ko-KR" sz="2200" dirty="0"/>
              <a:t>)</a:t>
            </a:r>
            <a:r>
              <a:rPr lang="ko-KR" altLang="en-US" sz="2200" dirty="0"/>
              <a:t>의 평균점수가 가장 높게 나타난 것 </a:t>
            </a:r>
            <a:r>
              <a:rPr lang="en-US" altLang="ko-KR" sz="2200" dirty="0">
                <a:latin typeface="+mn-ea"/>
                <a:sym typeface="Wingdings" panose="05000000000000000000" pitchFamily="2" charset="2"/>
              </a:rPr>
              <a:t></a:t>
            </a:r>
            <a:r>
              <a:rPr lang="ko-KR" altLang="en-US" sz="2200" dirty="0"/>
              <a:t> 대부분의 학생들이 보고서 작성을 뒤로 미루는 경향</a:t>
            </a:r>
            <a:r>
              <a:rPr lang="en-US" altLang="ko-KR" sz="2200" dirty="0"/>
              <a:t>(procrastination) </a:t>
            </a:r>
            <a:r>
              <a:rPr lang="ko-KR" altLang="en-US" sz="2200" dirty="0"/>
              <a:t>을 보임 </a:t>
            </a:r>
            <a:r>
              <a:rPr lang="en-US" altLang="ko-KR" sz="2200" dirty="0"/>
              <a:t>(</a:t>
            </a:r>
            <a:r>
              <a:rPr lang="ko-KR" altLang="en-US" sz="2200" dirty="0"/>
              <a:t>사람들은 합리적인 존재가 아니라는 것을 보여줌</a:t>
            </a:r>
            <a:r>
              <a:rPr lang="en-US" altLang="ko-KR" sz="2200" dirty="0"/>
              <a:t>) </a:t>
            </a:r>
          </a:p>
          <a:p>
            <a:pPr marL="342900" indent="-342900" latinLnBrk="0">
              <a:buFont typeface="Arial" panose="020B0604020202020204" pitchFamily="34" charset="0"/>
              <a:buChar char="•"/>
            </a:pPr>
            <a:endParaRPr lang="en-US" altLang="ko-KR" sz="2200" dirty="0"/>
          </a:p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en-US" altLang="ko-KR" sz="2200" dirty="0"/>
              <a:t>Class 2 (</a:t>
            </a:r>
            <a:r>
              <a:rPr lang="ko-KR" altLang="en-US" sz="2200" dirty="0"/>
              <a:t>자유방임 방식</a:t>
            </a:r>
            <a:r>
              <a:rPr lang="en-US" altLang="ko-KR" sz="2200" dirty="0"/>
              <a:t>)</a:t>
            </a:r>
            <a:r>
              <a:rPr lang="ko-KR" altLang="en-US" sz="2200" dirty="0"/>
              <a:t>의 경우</a:t>
            </a:r>
            <a:r>
              <a:rPr lang="en-US" altLang="ko-KR" sz="2200" dirty="0"/>
              <a:t>, </a:t>
            </a:r>
            <a:r>
              <a:rPr lang="ko-KR" altLang="en-US" sz="2200" dirty="0"/>
              <a:t>보고서를 빨리 시작하지 않고 미루다가 마감일이 얼마 남지 않은 상황에서</a:t>
            </a:r>
            <a:r>
              <a:rPr lang="en-US" altLang="ko-KR" sz="2200" dirty="0"/>
              <a:t>, </a:t>
            </a:r>
            <a:r>
              <a:rPr lang="ko-KR" altLang="en-US" sz="2200" dirty="0"/>
              <a:t>보고서를 서둘러 작성하다가 보고서의 </a:t>
            </a:r>
            <a:r>
              <a:rPr lang="en-US" altLang="ko-KR" sz="2200" dirty="0"/>
              <a:t>quality </a:t>
            </a:r>
            <a:r>
              <a:rPr lang="ko-KR" altLang="en-US" sz="2200" dirty="0"/>
              <a:t>가 떨어짐</a:t>
            </a:r>
            <a:br>
              <a:rPr lang="en-US" altLang="ko-KR" sz="2200" dirty="0"/>
            </a:br>
            <a:r>
              <a:rPr lang="en-US" altLang="ko-KR" sz="2200" dirty="0"/>
              <a:t>(</a:t>
            </a:r>
            <a:r>
              <a:rPr lang="ko-KR" altLang="en-US" sz="2200" dirty="0"/>
              <a:t>대부분 사람들은 자기통제 </a:t>
            </a:r>
            <a:r>
              <a:rPr lang="en-US" altLang="ko-KR" sz="2200" dirty="0"/>
              <a:t>[self-control]</a:t>
            </a:r>
            <a:r>
              <a:rPr lang="ko-KR" altLang="en-US" sz="2200" dirty="0"/>
              <a:t>에 문제가 있다는 것을 시사하고 있음</a:t>
            </a:r>
            <a:r>
              <a:rPr lang="en-US" altLang="ko-KR" sz="2200" dirty="0"/>
              <a:t>) </a:t>
            </a:r>
          </a:p>
          <a:p>
            <a:pPr marL="342900" indent="-342900" latinLnBrk="0">
              <a:buFont typeface="Arial" panose="020B0604020202020204" pitchFamily="34" charset="0"/>
              <a:buChar char="•"/>
            </a:pPr>
            <a:endParaRPr lang="en-US" altLang="ko-KR" sz="2200" dirty="0"/>
          </a:p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en-US" altLang="ko-KR" sz="2200" dirty="0"/>
              <a:t>Class 1 (</a:t>
            </a:r>
            <a:r>
              <a:rPr lang="ko-KR" altLang="en-US" sz="2200" dirty="0"/>
              <a:t>자율적 규제 방식</a:t>
            </a:r>
            <a:r>
              <a:rPr lang="en-US" altLang="ko-KR" sz="2200" dirty="0"/>
              <a:t>) &gt; Class 2 (</a:t>
            </a:r>
            <a:r>
              <a:rPr lang="ko-KR" altLang="en-US" sz="2200" dirty="0"/>
              <a:t>완전 자유 방임 방식</a:t>
            </a:r>
            <a:r>
              <a:rPr lang="en-US" altLang="ko-KR" sz="2200" dirty="0"/>
              <a:t>) </a:t>
            </a:r>
            <a:br>
              <a:rPr lang="en-US" altLang="ko-KR" sz="2200" dirty="0"/>
            </a:br>
            <a:r>
              <a:rPr lang="en-US" altLang="ko-KR" sz="2400" dirty="0">
                <a:latin typeface="+mn-ea"/>
                <a:sym typeface="Wingdings" panose="05000000000000000000" pitchFamily="2" charset="2"/>
              </a:rPr>
              <a:t></a:t>
            </a:r>
            <a:r>
              <a:rPr lang="en-US" altLang="ko-KR" sz="2200" dirty="0"/>
              <a:t> </a:t>
            </a:r>
            <a:r>
              <a:rPr lang="ko-KR" altLang="en-US" sz="2200" dirty="0"/>
              <a:t>학생들에게 간단한 도구 </a:t>
            </a:r>
            <a:r>
              <a:rPr lang="en-US" altLang="ko-KR" sz="2200" dirty="0"/>
              <a:t>(</a:t>
            </a:r>
            <a:r>
              <a:rPr lang="ko-KR" altLang="en-US" sz="2200" dirty="0"/>
              <a:t>스스로 마감일 정하기</a:t>
            </a:r>
            <a:r>
              <a:rPr lang="en-US" altLang="ko-KR" sz="2200" dirty="0"/>
              <a:t>)</a:t>
            </a:r>
            <a:r>
              <a:rPr lang="ko-KR" altLang="en-US" sz="2200" dirty="0"/>
              <a:t>를 제공함으로써 자유방임 방식보다 더 나은 성과를 거둘 수 있었다는 것이 중요한 발견임 </a:t>
            </a:r>
            <a:br>
              <a:rPr lang="en-US" altLang="ko-KR" sz="2200" dirty="0"/>
            </a:br>
            <a:r>
              <a:rPr lang="en-US" altLang="ko-KR" sz="2200" dirty="0"/>
              <a:t>(nudging </a:t>
            </a:r>
            <a:r>
              <a:rPr lang="ko-KR" altLang="en-US" sz="2200" dirty="0"/>
              <a:t>이 효과적일 수 있음을 보여줌</a:t>
            </a:r>
            <a:r>
              <a:rPr lang="en-US" altLang="ko-KR" sz="2200" dirty="0"/>
              <a:t>)</a:t>
            </a:r>
          </a:p>
          <a:p>
            <a:pPr marL="342900" indent="-342900" latinLnBrk="0">
              <a:buFont typeface="Arial" panose="020B0604020202020204" pitchFamily="34" charset="0"/>
              <a:buChar char="•"/>
            </a:pPr>
            <a:endParaRPr lang="en-US" altLang="ko-KR" sz="2200" dirty="0">
              <a:latin typeface="+mn-ea"/>
              <a:cs typeface="Times New Roman" panose="02020603050405020304" pitchFamily="18" charset="0"/>
            </a:endParaRPr>
          </a:p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en-US" altLang="ko-KR" sz="2200" dirty="0">
                <a:latin typeface="+mn-ea"/>
                <a:cs typeface="Times New Roman" panose="02020603050405020304" pitchFamily="18" charset="0"/>
              </a:rPr>
              <a:t>Class 1 (</a:t>
            </a:r>
            <a:r>
              <a:rPr lang="ko-KR" altLang="en-US" sz="2200" dirty="0">
                <a:latin typeface="+mn-ea"/>
                <a:cs typeface="Times New Roman" panose="02020603050405020304" pitchFamily="18" charset="0"/>
              </a:rPr>
              <a:t>자율적 규제 방식</a:t>
            </a:r>
            <a:r>
              <a:rPr lang="en-US" altLang="ko-KR" sz="2200" dirty="0">
                <a:latin typeface="+mn-ea"/>
                <a:cs typeface="Times New Roman" panose="02020603050405020304" pitchFamily="18" charset="0"/>
              </a:rPr>
              <a:t>) </a:t>
            </a:r>
            <a:r>
              <a:rPr lang="ko-KR" altLang="en-US" sz="2200" dirty="0">
                <a:latin typeface="+mn-ea"/>
                <a:cs typeface="Times New Roman" panose="02020603050405020304" pitchFamily="18" charset="0"/>
              </a:rPr>
              <a:t>에서는 자신이 해야 할 일을 뒤로 미루는 경향이 있는데도 자신의 문제를 인지하지 못하는 학생들이 </a:t>
            </a:r>
            <a:r>
              <a:rPr lang="en-US" altLang="ko-KR" sz="2200" dirty="0">
                <a:latin typeface="+mn-ea"/>
                <a:cs typeface="Times New Roman" panose="02020603050405020304" pitchFamily="18" charset="0"/>
              </a:rPr>
              <a:t>Class 1 </a:t>
            </a:r>
            <a:r>
              <a:rPr lang="ko-KR" altLang="en-US" sz="2200" dirty="0">
                <a:latin typeface="+mn-ea"/>
                <a:cs typeface="Times New Roman" panose="02020603050405020304" pitchFamily="18" charset="0"/>
              </a:rPr>
              <a:t>의 평균 성적을 많이 끌어 내렸음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1298596" y="290370"/>
            <a:ext cx="9410044" cy="4801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defPPr>
              <a:defRPr lang="ko-KR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2800" b="1"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/>
              <a:t>선택 아키텍처 </a:t>
            </a:r>
            <a:r>
              <a:rPr lang="en-US" altLang="ko-KR" dirty="0"/>
              <a:t>(architecture)</a:t>
            </a:r>
            <a:r>
              <a:rPr lang="ko-KR" altLang="en-US" dirty="0"/>
              <a:t>와 </a:t>
            </a:r>
            <a:r>
              <a:rPr lang="ko-KR" altLang="en-US" dirty="0" err="1"/>
              <a:t>넛징</a:t>
            </a:r>
            <a:r>
              <a:rPr lang="ko-KR" altLang="en-US" dirty="0"/>
              <a:t> </a:t>
            </a:r>
            <a:r>
              <a:rPr lang="en-US" altLang="ko-KR" dirty="0"/>
              <a:t>(nudging)</a:t>
            </a:r>
          </a:p>
        </p:txBody>
      </p:sp>
    </p:spTree>
    <p:extLst>
      <p:ext uri="{BB962C8B-B14F-4D97-AF65-F5344CB8AC3E}">
        <p14:creationId xmlns:p14="http://schemas.microsoft.com/office/powerpoint/2010/main" val="7898020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0" y="878542"/>
            <a:ext cx="12192000" cy="5765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latinLnBrk="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ko-KR" sz="2200" dirty="0"/>
              <a:t>Class 3 (</a:t>
            </a:r>
            <a:r>
              <a:rPr lang="ko-KR" altLang="en-US" sz="2200" dirty="0"/>
              <a:t>독재적 방식</a:t>
            </a:r>
            <a:r>
              <a:rPr lang="en-US" altLang="ko-KR" sz="2200" dirty="0"/>
              <a:t>)</a:t>
            </a:r>
            <a:r>
              <a:rPr lang="ko-KR" altLang="en-US" sz="2200" dirty="0"/>
              <a:t>이 가장 좋은 성과를 보였지만 교육이 아닌 다른 맥락</a:t>
            </a:r>
            <a:r>
              <a:rPr lang="en-US" altLang="ko-KR" sz="2200" dirty="0"/>
              <a:t>(</a:t>
            </a:r>
            <a:r>
              <a:rPr lang="ko-KR" altLang="en-US" sz="2200" dirty="0"/>
              <a:t>기업 업무 수행</a:t>
            </a:r>
            <a:r>
              <a:rPr lang="en-US" altLang="ko-KR" sz="2200" dirty="0"/>
              <a:t>, </a:t>
            </a:r>
            <a:r>
              <a:rPr lang="ko-KR" altLang="en-US" sz="2200" dirty="0"/>
              <a:t>정부 정책 시행 등</a:t>
            </a:r>
            <a:r>
              <a:rPr lang="en-US" altLang="ko-KR" sz="2200" dirty="0"/>
              <a:t>)</a:t>
            </a:r>
            <a:r>
              <a:rPr lang="ko-KR" altLang="en-US" sz="2200" dirty="0"/>
              <a:t>에서 ‘독재적’ 방식이 항상 가능한 것은 아님</a:t>
            </a:r>
            <a:r>
              <a:rPr lang="en-US" altLang="ko-KR" sz="2200" dirty="0"/>
              <a:t>. </a:t>
            </a:r>
          </a:p>
          <a:p>
            <a:pPr marL="342900" indent="-342900" latinLnBrk="0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en-US" altLang="ko-KR" sz="2200" dirty="0"/>
          </a:p>
          <a:p>
            <a:pPr marL="342900" indent="-342900" latinLnBrk="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2200" dirty="0"/>
              <a:t>그러므로</a:t>
            </a:r>
            <a:r>
              <a:rPr lang="en-US" altLang="ko-KR" sz="2200" dirty="0"/>
              <a:t>, Class 1 (</a:t>
            </a:r>
            <a:r>
              <a:rPr lang="ko-KR" altLang="en-US" sz="2200" dirty="0"/>
              <a:t>자율적 규제 방식</a:t>
            </a:r>
            <a:r>
              <a:rPr lang="en-US" altLang="ko-KR" sz="2200" dirty="0"/>
              <a:t>) </a:t>
            </a:r>
            <a:r>
              <a:rPr lang="ko-KR" altLang="en-US" sz="2200" dirty="0"/>
              <a:t>에서 자율적으로 마감일을 정하는 것을 통해 성과를 개선한 것처럼</a:t>
            </a:r>
            <a:r>
              <a:rPr lang="en-US" altLang="ko-KR" sz="2200" dirty="0"/>
              <a:t>, </a:t>
            </a:r>
            <a:r>
              <a:rPr lang="ko-KR" altLang="en-US" sz="2200" dirty="0"/>
              <a:t>구성원들에게 직접적인 방법이 아닌 간접적인 방법을 통해 </a:t>
            </a:r>
            <a:r>
              <a:rPr lang="ko-KR" altLang="en-US" sz="2200" b="1" dirty="0"/>
              <a:t>선택의 자유를 제한하지 않으면서도 의사결정을 더 바람직한 방향으로 수행할 수 있도록 하는 것</a:t>
            </a:r>
            <a:r>
              <a:rPr lang="ko-KR" altLang="en-US" sz="2200" dirty="0"/>
              <a:t>이 가능함 </a:t>
            </a:r>
            <a:r>
              <a:rPr lang="en-US" altLang="ko-KR" sz="2200" dirty="0"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2200" b="1" dirty="0"/>
              <a:t>‘</a:t>
            </a:r>
            <a:r>
              <a:rPr lang="en-US" altLang="ko-KR" sz="2200" b="1" dirty="0"/>
              <a:t>Nudging’ (</a:t>
            </a:r>
            <a:r>
              <a:rPr lang="ko-KR" altLang="en-US" sz="2200" b="1" dirty="0"/>
              <a:t>쿡 찌르기</a:t>
            </a:r>
            <a:r>
              <a:rPr lang="en-US" altLang="ko-KR" sz="2200" b="1" dirty="0"/>
              <a:t>)</a:t>
            </a:r>
            <a:endParaRPr lang="en-US" altLang="ko-KR" sz="2200" dirty="0"/>
          </a:p>
          <a:p>
            <a:pPr marL="342900" indent="-342900" latinLnBrk="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2200" dirty="0"/>
              <a:t>구성원들에게 선택 대안을 제안하는 방법을 달리함으로써 구성원들이 특정한 방법으로 선택을 할 수 있도록 만드는 설계 </a:t>
            </a:r>
            <a:r>
              <a:rPr lang="en-US" altLang="ko-KR" sz="2200" dirty="0">
                <a:latin typeface="+mn-ea"/>
                <a:sym typeface="Wingdings" panose="05000000000000000000" pitchFamily="2" charset="2"/>
              </a:rPr>
              <a:t></a:t>
            </a:r>
            <a:r>
              <a:rPr lang="ko-KR" altLang="en-US" sz="2200" dirty="0"/>
              <a:t> </a:t>
            </a:r>
            <a:r>
              <a:rPr lang="ko-KR" altLang="en-US" sz="2200" b="1" dirty="0"/>
              <a:t>선택 아키텍처 </a:t>
            </a:r>
            <a:r>
              <a:rPr lang="en-US" altLang="ko-KR" sz="2200" b="1" dirty="0"/>
              <a:t>(choice architecture)</a:t>
            </a:r>
          </a:p>
          <a:p>
            <a:pPr marL="342900" indent="-342900" latinLnBrk="0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en-US" altLang="ko-KR" sz="2200" dirty="0"/>
          </a:p>
          <a:p>
            <a:pPr marL="342900" indent="-342900" latinLnBrk="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2200" dirty="0"/>
              <a:t>따라서</a:t>
            </a:r>
            <a:r>
              <a:rPr lang="en-US" altLang="ko-KR" sz="2200" dirty="0"/>
              <a:t>, </a:t>
            </a:r>
            <a:r>
              <a:rPr lang="ko-KR" altLang="en-US" sz="2200" dirty="0" err="1"/>
              <a:t>넛지는</a:t>
            </a:r>
            <a:r>
              <a:rPr lang="ko-KR" altLang="en-US" sz="2200" dirty="0"/>
              <a:t> 선택 아키텍처를 구성하는 한 가지 요소임</a:t>
            </a:r>
            <a:endParaRPr lang="en-US" altLang="ko-KR" sz="2200" dirty="0"/>
          </a:p>
          <a:p>
            <a:pPr marL="342900" indent="-342900" latinLnBrk="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2200" dirty="0">
                <a:latin typeface="+mn-ea"/>
                <a:cs typeface="Times New Roman" panose="02020603050405020304" pitchFamily="18" charset="0"/>
              </a:rPr>
              <a:t>최근에는 </a:t>
            </a:r>
            <a:r>
              <a:rPr lang="en-US" altLang="ko-KR" sz="2200" dirty="0">
                <a:latin typeface="+mn-ea"/>
                <a:cs typeface="Times New Roman" panose="02020603050405020304" pitchFamily="18" charset="0"/>
              </a:rPr>
              <a:t>‘AI </a:t>
            </a:r>
            <a:r>
              <a:rPr lang="ko-KR" altLang="en-US" sz="2200" dirty="0">
                <a:latin typeface="+mn-ea"/>
                <a:cs typeface="Times New Roman" panose="02020603050405020304" pitchFamily="18" charset="0"/>
              </a:rPr>
              <a:t>와 </a:t>
            </a:r>
            <a:r>
              <a:rPr lang="en-US" altLang="ko-KR" sz="2200" dirty="0">
                <a:latin typeface="+mn-ea"/>
                <a:cs typeface="Times New Roman" panose="02020603050405020304" pitchFamily="18" charset="0"/>
              </a:rPr>
              <a:t>algorithmic nudging’ </a:t>
            </a:r>
            <a:r>
              <a:rPr lang="ko-KR" altLang="en-US" sz="2200" dirty="0">
                <a:latin typeface="+mn-ea"/>
                <a:cs typeface="Times New Roman" panose="02020603050405020304" pitchFamily="18" charset="0"/>
              </a:rPr>
              <a:t>을 통해 기업 구성원들의 행동패턴에 대한 </a:t>
            </a:r>
            <a:r>
              <a:rPr lang="en-US" altLang="ko-KR" sz="2200" dirty="0">
                <a:latin typeface="+mn-ea"/>
                <a:cs typeface="Times New Roman" panose="02020603050405020304" pitchFamily="18" charset="0"/>
              </a:rPr>
              <a:t>bid data </a:t>
            </a:r>
            <a:r>
              <a:rPr lang="ko-KR" altLang="en-US" sz="2200" dirty="0">
                <a:latin typeface="+mn-ea"/>
                <a:cs typeface="Times New Roman" panose="02020603050405020304" pitchFamily="18" charset="0"/>
              </a:rPr>
              <a:t>와 </a:t>
            </a:r>
            <a:r>
              <a:rPr lang="en-US" altLang="ko-KR" sz="2200" dirty="0">
                <a:latin typeface="+mn-ea"/>
                <a:cs typeface="Times New Roman" panose="02020603050405020304" pitchFamily="18" charset="0"/>
              </a:rPr>
              <a:t>machine learning</a:t>
            </a:r>
            <a:r>
              <a:rPr lang="ko-KR" altLang="en-US" sz="2200" dirty="0">
                <a:latin typeface="+mn-ea"/>
                <a:cs typeface="Times New Roman" panose="02020603050405020304" pitchFamily="18" charset="0"/>
              </a:rPr>
              <a:t>을 이용한 개인화된 </a:t>
            </a:r>
            <a:r>
              <a:rPr lang="en-US" altLang="ko-KR" sz="2200" dirty="0">
                <a:latin typeface="+mn-ea"/>
                <a:cs typeface="Times New Roman" panose="02020603050405020304" pitchFamily="18" charset="0"/>
              </a:rPr>
              <a:t>Nudging</a:t>
            </a:r>
            <a:r>
              <a:rPr lang="ko-KR" altLang="en-US" sz="2200" dirty="0">
                <a:latin typeface="+mn-ea"/>
                <a:cs typeface="Times New Roman" panose="02020603050405020304" pitchFamily="18" charset="0"/>
              </a:rPr>
              <a:t>이 시도되고 있음 </a:t>
            </a:r>
            <a:r>
              <a:rPr lang="en-US" altLang="ko-KR" sz="2200" dirty="0">
                <a:latin typeface="+mn-ea"/>
                <a:cs typeface="Times New Roman" panose="02020603050405020304" pitchFamily="18" charset="0"/>
              </a:rPr>
              <a:t>(</a:t>
            </a:r>
            <a:r>
              <a:rPr lang="ko-KR" altLang="en-US" sz="2200" dirty="0">
                <a:latin typeface="+mn-ea"/>
                <a:cs typeface="Times New Roman" panose="02020603050405020304" pitchFamily="18" charset="0"/>
              </a:rPr>
              <a:t>개인의 의사결정 개선</a:t>
            </a:r>
            <a:r>
              <a:rPr lang="en-US" altLang="ko-KR" sz="2200" dirty="0">
                <a:latin typeface="+mn-ea"/>
                <a:cs typeface="Times New Roman" panose="02020603050405020304" pitchFamily="18" charset="0"/>
              </a:rPr>
              <a:t>). </a:t>
            </a:r>
            <a:endParaRPr lang="ko-KR" altLang="en-US" sz="2200" dirty="0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1828800" y="145185"/>
            <a:ext cx="8879840" cy="4801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defPPr>
              <a:defRPr lang="ko-KR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2800" b="1"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/>
              <a:t>선택 아키텍처 </a:t>
            </a:r>
            <a:r>
              <a:rPr lang="en-US" altLang="ko-KR" dirty="0"/>
              <a:t>(architecture)</a:t>
            </a:r>
            <a:r>
              <a:rPr lang="ko-KR" altLang="en-US" dirty="0"/>
              <a:t>와 </a:t>
            </a:r>
            <a:r>
              <a:rPr lang="ko-KR" altLang="en-US" dirty="0" err="1"/>
              <a:t>넛징</a:t>
            </a:r>
            <a:r>
              <a:rPr lang="ko-KR" altLang="en-US" dirty="0"/>
              <a:t> </a:t>
            </a:r>
            <a:r>
              <a:rPr lang="en-US" altLang="ko-KR" dirty="0"/>
              <a:t>(nudging)</a:t>
            </a:r>
          </a:p>
        </p:txBody>
      </p:sp>
    </p:spTree>
    <p:extLst>
      <p:ext uri="{BB962C8B-B14F-4D97-AF65-F5344CB8AC3E}">
        <p14:creationId xmlns:p14="http://schemas.microsoft.com/office/powerpoint/2010/main" val="33060746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467359" y="1090330"/>
            <a:ext cx="11094721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latinLnBrk="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2400" dirty="0" err="1"/>
              <a:t>넛징은</a:t>
            </a:r>
            <a:r>
              <a:rPr lang="ko-KR" altLang="en-US" sz="2400" dirty="0"/>
              <a:t> 일반적으로 사람들이 의사결정 시에 사용하는 </a:t>
            </a:r>
            <a:r>
              <a:rPr lang="ko-KR" altLang="en-US" sz="2400" dirty="0" err="1"/>
              <a:t>휴리스틱</a:t>
            </a:r>
            <a:r>
              <a:rPr lang="en-US" altLang="ko-KR" sz="2400" dirty="0"/>
              <a:t>, </a:t>
            </a:r>
            <a:r>
              <a:rPr lang="ko-KR" altLang="en-US" sz="2400" dirty="0"/>
              <a:t>인지적 습관 또는 편향을 이용하여 선택의 자유를 제한하지 않으면서도 더 나은 의사결정을 할 수 있게 만드는 방법임</a:t>
            </a:r>
            <a:endParaRPr lang="en-US" altLang="ko-KR" sz="2400" dirty="0"/>
          </a:p>
          <a:p>
            <a:pPr marL="342900" indent="-342900" latinLnBrk="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ko-KR" altLang="en-US" sz="2400" dirty="0"/>
          </a:p>
          <a:p>
            <a:pPr marL="342900" indent="-342900" latinLnBrk="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2400" dirty="0" err="1"/>
              <a:t>넛징은</a:t>
            </a:r>
            <a:r>
              <a:rPr lang="ko-KR" altLang="en-US" sz="2400" dirty="0"/>
              <a:t> 비교적 사소한 의사결정 문제부터 매우 중요한 의사결정 문제 까지 활용될 수 있음</a:t>
            </a:r>
            <a:endParaRPr lang="en-US" altLang="ko-KR" sz="2400" dirty="0"/>
          </a:p>
          <a:p>
            <a:pPr marL="342900" indent="-342900" latinLnBrk="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altLang="ko-KR" sz="2400" dirty="0"/>
          </a:p>
          <a:p>
            <a:pPr marL="342900" indent="-342900" latinLnBrk="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ko-KR" sz="2400" dirty="0"/>
              <a:t>Google</a:t>
            </a:r>
            <a:r>
              <a:rPr lang="ko-KR" altLang="en-US" sz="2400" dirty="0"/>
              <a:t>은 비교적 간단한 </a:t>
            </a:r>
            <a:r>
              <a:rPr lang="ko-KR" altLang="en-US" sz="2400" dirty="0" err="1"/>
              <a:t>넛징을</a:t>
            </a:r>
            <a:r>
              <a:rPr lang="ko-KR" altLang="en-US" sz="2400" dirty="0"/>
              <a:t> 통해 몇몇 분야에서 구성원들의 의사결정 상에 바람직한 변화를 얻어냈음</a:t>
            </a:r>
          </a:p>
          <a:p>
            <a:pPr marL="342900" indent="-342900" latinLnBrk="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ko-KR" alt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1298596" y="290370"/>
            <a:ext cx="9410044" cy="4801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defPPr>
              <a:defRPr lang="ko-KR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2800" b="1"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/>
              <a:t>Google </a:t>
            </a:r>
            <a:r>
              <a:rPr lang="ko-KR" altLang="en-US" dirty="0"/>
              <a:t>에서의 </a:t>
            </a:r>
            <a:r>
              <a:rPr lang="ko-KR" altLang="en-US" dirty="0" err="1"/>
              <a:t>넛징</a:t>
            </a:r>
            <a:r>
              <a:rPr lang="ko-KR" altLang="en-US" dirty="0"/>
              <a:t> </a:t>
            </a:r>
            <a:r>
              <a:rPr lang="en-US" altLang="ko-KR" dirty="0"/>
              <a:t>(nudging) </a:t>
            </a:r>
            <a:r>
              <a:rPr lang="ko-KR" altLang="en-US" dirty="0"/>
              <a:t>성공 사례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1130574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457200" y="984823"/>
            <a:ext cx="11409903" cy="55006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>
              <a:lnSpc>
                <a:spcPct val="130000"/>
              </a:lnSpc>
              <a:spcAft>
                <a:spcPts val="1200"/>
              </a:spcAft>
            </a:pPr>
            <a:r>
              <a:rPr lang="en-US" altLang="ko-KR" sz="2200" dirty="0">
                <a:latin typeface="+mn-ea"/>
                <a:cs typeface="Times New Roman" panose="02020603050405020304" pitchFamily="18" charset="0"/>
              </a:rPr>
              <a:t> </a:t>
            </a:r>
            <a:r>
              <a:rPr lang="en-US" altLang="ko-KR" sz="2200" b="1" dirty="0">
                <a:latin typeface="+mn-ea"/>
                <a:cs typeface="Times New Roman" panose="02020603050405020304" pitchFamily="18" charset="0"/>
              </a:rPr>
              <a:t>(1) </a:t>
            </a:r>
            <a:r>
              <a:rPr lang="ko-KR" altLang="en-US" sz="2200" b="1" dirty="0"/>
              <a:t>식사량 줄이기 </a:t>
            </a:r>
            <a:endParaRPr lang="en-US" altLang="ko-KR" sz="2200" b="1" dirty="0"/>
          </a:p>
          <a:p>
            <a:pPr marL="800100" lvl="1" indent="-342900" fontAlgn="base" latinLnBrk="0">
              <a:lnSpc>
                <a:spcPct val="13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2200" dirty="0"/>
              <a:t>카페테리아의 음식물 쓰레기를 줄이고</a:t>
            </a:r>
            <a:r>
              <a:rPr lang="en-US" altLang="ko-KR" sz="2200" dirty="0"/>
              <a:t>, </a:t>
            </a:r>
            <a:r>
              <a:rPr lang="ko-KR" altLang="en-US" sz="2200" dirty="0"/>
              <a:t>직원의 건강 상태를 개선하기 위해 직원식당에서</a:t>
            </a:r>
            <a:r>
              <a:rPr lang="en-US" altLang="ko-KR" sz="2200" dirty="0"/>
              <a:t> </a:t>
            </a:r>
            <a:r>
              <a:rPr lang="ko-KR" altLang="en-US" sz="2200" dirty="0"/>
              <a:t>실험을 실시함</a:t>
            </a:r>
            <a:r>
              <a:rPr lang="en-US" altLang="ko-KR" sz="2200" dirty="0"/>
              <a:t>.</a:t>
            </a:r>
          </a:p>
          <a:p>
            <a:pPr marL="800100" lvl="1" indent="-342900" fontAlgn="base" latinLnBrk="0">
              <a:lnSpc>
                <a:spcPct val="13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ko-KR" sz="2200" dirty="0"/>
              <a:t>Google</a:t>
            </a:r>
            <a:r>
              <a:rPr lang="ko-KR" altLang="en-US" sz="2200" dirty="0"/>
              <a:t>은 오래 전부터 접시를 소형과 대형 두 가지로 제공했었는데</a:t>
            </a:r>
            <a:r>
              <a:rPr lang="en-US" altLang="ko-KR" sz="2200" dirty="0"/>
              <a:t>, </a:t>
            </a:r>
            <a:r>
              <a:rPr lang="ko-KR" altLang="en-US" sz="2200" dirty="0"/>
              <a:t>실험기간 동안 사내 카페테리아에 접시와 음식 사진과 함께 큰 접시를 쓰면 더 많이 먹게 된다고 알려주는 포스터를 부착함</a:t>
            </a:r>
            <a:r>
              <a:rPr lang="en-US" altLang="ko-KR" sz="2200" dirty="0"/>
              <a:t> </a:t>
            </a:r>
          </a:p>
          <a:p>
            <a:pPr marL="800100" lvl="1" indent="-342900" fontAlgn="base" latinLnBrk="0">
              <a:lnSpc>
                <a:spcPct val="13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2200" dirty="0"/>
              <a:t>그 결과 작은 접시의 사용이 </a:t>
            </a:r>
            <a:r>
              <a:rPr lang="en-US" altLang="ko-KR" sz="2200" dirty="0"/>
              <a:t>50</a:t>
            </a:r>
            <a:r>
              <a:rPr lang="ko-KR" altLang="en-US" sz="2200" dirty="0"/>
              <a:t>퍼센트 늘어남과 동시에 직원의 음식물 섭취량은 </a:t>
            </a:r>
            <a:r>
              <a:rPr lang="en-US" altLang="ko-KR" sz="2200" dirty="0"/>
              <a:t>5% </a:t>
            </a:r>
            <a:r>
              <a:rPr lang="ko-KR" altLang="en-US" sz="2200" dirty="0"/>
              <a:t>감소했고</a:t>
            </a:r>
            <a:r>
              <a:rPr lang="en-US" altLang="ko-KR" sz="2200" dirty="0"/>
              <a:t>, </a:t>
            </a:r>
            <a:r>
              <a:rPr lang="ko-KR" altLang="en-US" sz="2200" dirty="0"/>
              <a:t>음식물 쓰레기는 </a:t>
            </a:r>
            <a:r>
              <a:rPr lang="en-US" altLang="ko-KR" sz="2200" dirty="0"/>
              <a:t>18% </a:t>
            </a:r>
            <a:r>
              <a:rPr lang="ko-KR" altLang="en-US" sz="2200" dirty="0"/>
              <a:t>감소함</a:t>
            </a:r>
            <a:r>
              <a:rPr lang="en-US" altLang="ko-KR" sz="2200" dirty="0"/>
              <a:t>.  </a:t>
            </a:r>
          </a:p>
          <a:p>
            <a:pPr marL="800100" lvl="1" indent="-342900" fontAlgn="base" latinLnBrk="0">
              <a:lnSpc>
                <a:spcPct val="13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2200" dirty="0"/>
              <a:t>고칼로리 음식을 강제로 없애는 것이 아닌</a:t>
            </a:r>
            <a:r>
              <a:rPr lang="en-US" altLang="ko-KR" sz="2200" dirty="0"/>
              <a:t>, </a:t>
            </a:r>
            <a:r>
              <a:rPr lang="ko-KR" altLang="en-US" sz="2200" dirty="0"/>
              <a:t>사용하는 접시의 크기를 바꾸도록 하는 방식으로 직원들의 건강을 챙김 </a:t>
            </a:r>
            <a:r>
              <a:rPr lang="en-US" altLang="ko-KR" sz="2200" dirty="0">
                <a:sym typeface="Wingdings" panose="05000000000000000000" pitchFamily="2" charset="2"/>
              </a:rPr>
              <a:t> </a:t>
            </a:r>
            <a:r>
              <a:rPr lang="ko-KR" altLang="en-US" sz="2200" dirty="0"/>
              <a:t>메뉴 선택의 자율성은 그대로 살리면서도 직원들의 바람직한 선택을 유도함</a:t>
            </a:r>
            <a:r>
              <a:rPr lang="en-US" altLang="ko-KR" sz="2200" dirty="0"/>
              <a:t>. </a:t>
            </a:r>
            <a:endParaRPr lang="ko-KR" altLang="en-US" sz="2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1298596" y="290370"/>
            <a:ext cx="9410044" cy="4801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defPPr>
              <a:defRPr lang="ko-KR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2800" b="1"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/>
              <a:t>Google </a:t>
            </a:r>
            <a:r>
              <a:rPr lang="ko-KR" altLang="en-US" dirty="0"/>
              <a:t>에서의 </a:t>
            </a:r>
            <a:r>
              <a:rPr lang="ko-KR" altLang="en-US" dirty="0" err="1"/>
              <a:t>넛징</a:t>
            </a:r>
            <a:r>
              <a:rPr lang="ko-KR" altLang="en-US" dirty="0"/>
              <a:t> </a:t>
            </a:r>
            <a:r>
              <a:rPr lang="en-US" altLang="ko-KR" dirty="0"/>
              <a:t>(nudging) </a:t>
            </a:r>
            <a:r>
              <a:rPr lang="ko-KR" altLang="en-US" dirty="0"/>
              <a:t>성공 사례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6863082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457200" y="984823"/>
            <a:ext cx="11409903" cy="5718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>
              <a:lnSpc>
                <a:spcPct val="120000"/>
              </a:lnSpc>
              <a:spcAft>
                <a:spcPts val="600"/>
              </a:spcAft>
            </a:pPr>
            <a:r>
              <a:rPr lang="en-US" altLang="ko-KR" sz="2200" dirty="0">
                <a:latin typeface="+mn-ea"/>
                <a:cs typeface="Times New Roman" panose="02020603050405020304" pitchFamily="18" charset="0"/>
              </a:rPr>
              <a:t> </a:t>
            </a:r>
            <a:r>
              <a:rPr lang="en-US" altLang="ko-KR" sz="2200" b="1" dirty="0">
                <a:latin typeface="+mn-ea"/>
                <a:cs typeface="Times New Roman" panose="02020603050405020304" pitchFamily="18" charset="0"/>
              </a:rPr>
              <a:t>(2) Google </a:t>
            </a:r>
            <a:r>
              <a:rPr lang="ko-KR" altLang="en-US" sz="2200" b="1" dirty="0">
                <a:latin typeface="+mn-ea"/>
                <a:cs typeface="Times New Roman" panose="02020603050405020304" pitchFamily="18" charset="0"/>
              </a:rPr>
              <a:t>의 </a:t>
            </a:r>
            <a:r>
              <a:rPr lang="en-US" altLang="ko-KR" sz="2200" b="1" dirty="0">
                <a:latin typeface="+mn-ea"/>
                <a:cs typeface="Times New Roman" panose="02020603050405020304" pitchFamily="18" charset="0"/>
              </a:rPr>
              <a:t>150</a:t>
            </a:r>
            <a:r>
              <a:rPr lang="ko-KR" altLang="en-US" sz="2200" b="1" dirty="0">
                <a:latin typeface="+mn-ea"/>
                <a:cs typeface="Times New Roman" panose="02020603050405020304" pitchFamily="18" charset="0"/>
              </a:rPr>
              <a:t>피트</a:t>
            </a:r>
            <a:r>
              <a:rPr lang="en-US" altLang="ko-KR" sz="2200" b="1" dirty="0">
                <a:latin typeface="+mn-ea"/>
                <a:cs typeface="Times New Roman" panose="02020603050405020304" pitchFamily="18" charset="0"/>
              </a:rPr>
              <a:t>(45.7m) </a:t>
            </a:r>
            <a:r>
              <a:rPr lang="ko-KR" altLang="en-US" sz="2200" b="1" dirty="0">
                <a:latin typeface="+mn-ea"/>
                <a:cs typeface="Times New Roman" panose="02020603050405020304" pitchFamily="18" charset="0"/>
              </a:rPr>
              <a:t>법칙</a:t>
            </a:r>
            <a:endParaRPr lang="en-US" altLang="ko-KR" sz="2200" b="1" dirty="0"/>
          </a:p>
          <a:p>
            <a:pPr marL="800100" lvl="1" indent="-342900" fontAlgn="base" latinLnBrk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2200" dirty="0" err="1"/>
              <a:t>구글의</a:t>
            </a:r>
            <a:r>
              <a:rPr lang="ko-KR" altLang="en-US" sz="2200" dirty="0"/>
              <a:t> </a:t>
            </a:r>
            <a:r>
              <a:rPr lang="en-US" altLang="ko-KR" sz="2200" dirty="0"/>
              <a:t>150</a:t>
            </a:r>
            <a:r>
              <a:rPr lang="ko-KR" altLang="en-US" sz="2200" dirty="0"/>
              <a:t>피트 </a:t>
            </a:r>
            <a:r>
              <a:rPr lang="en-US" altLang="ko-KR" sz="2200" dirty="0"/>
              <a:t>(45.7m) </a:t>
            </a:r>
            <a:r>
              <a:rPr lang="ko-KR" altLang="en-US" sz="2200" dirty="0"/>
              <a:t>법칙은 회사 어디에 있든 반드시 </a:t>
            </a:r>
            <a:r>
              <a:rPr lang="en-US" altLang="ko-KR" sz="2200" dirty="0"/>
              <a:t>150</a:t>
            </a:r>
            <a:r>
              <a:rPr lang="ko-KR" altLang="en-US" sz="2200" dirty="0"/>
              <a:t>피트 안에 음식이 손에 닿을 수 있게 공간을 설계하라는 것</a:t>
            </a:r>
            <a:endParaRPr lang="en-US" altLang="ko-KR" sz="2200" dirty="0"/>
          </a:p>
          <a:p>
            <a:pPr marL="800100" lvl="1" indent="-342900" fontAlgn="base" latinLnBrk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2200" dirty="0"/>
              <a:t>이 법칙은 </a:t>
            </a:r>
            <a:r>
              <a:rPr lang="en-US" altLang="ko-KR" sz="2200" dirty="0"/>
              <a:t>1940</a:t>
            </a:r>
            <a:r>
              <a:rPr lang="ko-KR" altLang="en-US" sz="2200" dirty="0"/>
              <a:t>년대 미국 </a:t>
            </a:r>
            <a:r>
              <a:rPr lang="en-US" altLang="ko-KR" sz="2200" dirty="0"/>
              <a:t>MIT</a:t>
            </a:r>
            <a:r>
              <a:rPr lang="ko-KR" altLang="en-US" sz="2200" dirty="0"/>
              <a:t>의 </a:t>
            </a:r>
            <a:r>
              <a:rPr lang="en-US" altLang="ko-KR" sz="2200" dirty="0"/>
              <a:t>'</a:t>
            </a:r>
            <a:r>
              <a:rPr lang="ko-KR" altLang="en-US" sz="2200" dirty="0"/>
              <a:t>누가 당신의 친구인지 찾기’ 라는 실험의 결과에 근거한 것인데</a:t>
            </a:r>
            <a:r>
              <a:rPr lang="en-US" altLang="ko-KR" sz="2200" dirty="0"/>
              <a:t>, </a:t>
            </a:r>
            <a:r>
              <a:rPr lang="ko-KR" altLang="en-US" sz="2200" dirty="0"/>
              <a:t>이 실험은 현실 속 친구는 같은 생각이나 공감도 중요하지만</a:t>
            </a:r>
            <a:r>
              <a:rPr lang="en-US" altLang="ko-KR" sz="2200" dirty="0"/>
              <a:t>, </a:t>
            </a:r>
            <a:r>
              <a:rPr lang="ko-KR" altLang="en-US" sz="2200" dirty="0"/>
              <a:t>역시 자주 만날수록 친구가 될 확률이 높다는 것</a:t>
            </a:r>
            <a:r>
              <a:rPr lang="en-US" altLang="ko-KR" sz="2200" dirty="0"/>
              <a:t>. </a:t>
            </a:r>
          </a:p>
          <a:p>
            <a:pPr marL="800100" lvl="1" indent="-342900" fontAlgn="base" latinLnBrk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2200" dirty="0" err="1"/>
              <a:t>구글</a:t>
            </a:r>
            <a:r>
              <a:rPr lang="ko-KR" altLang="en-US" sz="2200" dirty="0"/>
              <a:t> 같은 실리콘밸리의 가장 혁신적인 기업들은 이 생각을 응용하여 가능하면 직원들끼리 얼굴을 마주할 시간이 길어지도록 업무 공간을 설계함</a:t>
            </a:r>
            <a:r>
              <a:rPr lang="en-US" altLang="ko-KR" sz="2200" dirty="0"/>
              <a:t>. </a:t>
            </a:r>
          </a:p>
          <a:p>
            <a:pPr marL="800100" lvl="1" indent="-342900" fontAlgn="base" latinLnBrk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2200" dirty="0"/>
              <a:t>자꾸 만나면 친밀도가 높아져 서로 문제를 공유하게 되고</a:t>
            </a:r>
            <a:r>
              <a:rPr lang="en-US" altLang="ko-KR" sz="2200" dirty="0"/>
              <a:t>, </a:t>
            </a:r>
            <a:r>
              <a:rPr lang="ko-KR" altLang="en-US" sz="2200" dirty="0"/>
              <a:t>더 나아가 서로 다른 생각을 가진 사람들이 아이디어를 공유하다 보면 혁신이 창출되는 조직 문화를 형성하는 데 도움을 줌</a:t>
            </a:r>
            <a:r>
              <a:rPr lang="en-US" altLang="ko-KR" sz="2200" dirty="0"/>
              <a:t>. </a:t>
            </a:r>
          </a:p>
          <a:p>
            <a:pPr marL="800100" lvl="1" indent="-342900" fontAlgn="base" latinLnBrk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2200" dirty="0" err="1"/>
              <a:t>구글의</a:t>
            </a:r>
            <a:r>
              <a:rPr lang="ko-KR" altLang="en-US" sz="2200" dirty="0"/>
              <a:t> </a:t>
            </a:r>
            <a:r>
              <a:rPr lang="en-US" altLang="ko-KR" sz="2200" dirty="0"/>
              <a:t>150</a:t>
            </a:r>
            <a:r>
              <a:rPr lang="ko-KR" altLang="en-US" sz="2200" dirty="0"/>
              <a:t>피트의 법칙은 결국 혁신을 만들기 위한 개방형 문화의 아이디어 중 하나로 볼 수 있음</a:t>
            </a:r>
            <a:r>
              <a:rPr lang="en-US" altLang="ko-KR" sz="2200" dirty="0"/>
              <a:t>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1298596" y="290370"/>
            <a:ext cx="9410044" cy="4801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defPPr>
              <a:defRPr lang="ko-KR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2800" b="1"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/>
              <a:t>Google </a:t>
            </a:r>
            <a:r>
              <a:rPr lang="ko-KR" altLang="en-US" dirty="0"/>
              <a:t>에서의 </a:t>
            </a:r>
            <a:r>
              <a:rPr lang="ko-KR" altLang="en-US" dirty="0" err="1"/>
              <a:t>넛징</a:t>
            </a:r>
            <a:r>
              <a:rPr lang="ko-KR" altLang="en-US" dirty="0"/>
              <a:t> </a:t>
            </a:r>
            <a:r>
              <a:rPr lang="en-US" altLang="ko-KR" dirty="0"/>
              <a:t>(nudging) </a:t>
            </a:r>
            <a:r>
              <a:rPr lang="ko-KR" altLang="en-US" dirty="0"/>
              <a:t>성공 사례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5502943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1298596" y="290370"/>
            <a:ext cx="9410044" cy="4801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defPPr>
              <a:defRPr lang="ko-KR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2800" b="1"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/>
              <a:t>‘Save More Tomorrow‘ Program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344436" y="1090330"/>
            <a:ext cx="11499221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latinLnBrk="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2200" dirty="0"/>
              <a:t>미국의 많은 근로자들이 노후를 위해 좀더 많이 저축을 해야 한다고 생각하면서도 실천에 옮기지 못하고 있음</a:t>
            </a:r>
          </a:p>
          <a:p>
            <a:pPr marL="342900" indent="-342900" latinLnBrk="0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ko-KR" altLang="en-US" sz="2200" dirty="0"/>
          </a:p>
          <a:p>
            <a:pPr marL="342900" indent="-342900" latinLnBrk="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ko-KR" sz="2200" dirty="0"/>
              <a:t>“Save More Tomorrow” Program </a:t>
            </a:r>
            <a:r>
              <a:rPr lang="ko-KR" altLang="en-US" sz="2200" dirty="0"/>
              <a:t>은 몇 가지 심리원칙들에 근거하여 마련됨</a:t>
            </a:r>
            <a:r>
              <a:rPr lang="en-US" altLang="ko-KR" sz="2200" dirty="0"/>
              <a:t>.</a:t>
            </a:r>
          </a:p>
          <a:p>
            <a:pPr marL="342900" indent="-342900" latinLnBrk="0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en-US" altLang="ko-KR" sz="2200" dirty="0"/>
          </a:p>
          <a:p>
            <a:pPr lvl="1" latinLnBrk="0">
              <a:lnSpc>
                <a:spcPct val="130000"/>
              </a:lnSpc>
            </a:pPr>
            <a:r>
              <a:rPr lang="en-US" altLang="ko-KR" sz="2200" dirty="0"/>
              <a:t>(1) </a:t>
            </a:r>
            <a:r>
              <a:rPr lang="ko-KR" altLang="en-US" sz="2200" dirty="0"/>
              <a:t>자기 통제 </a:t>
            </a:r>
            <a:r>
              <a:rPr lang="en-US" altLang="ko-KR" sz="2200" dirty="0"/>
              <a:t>(self-control)</a:t>
            </a:r>
            <a:r>
              <a:rPr lang="ko-KR" altLang="en-US" sz="2200" dirty="0"/>
              <a:t>를 실천에 옮기는 것은 미래에 시작되는 경우에 더 쉽게 받아들여진다 </a:t>
            </a:r>
            <a:r>
              <a:rPr lang="en-US" altLang="ko-KR" sz="2200" dirty="0"/>
              <a:t>(“</a:t>
            </a:r>
            <a:r>
              <a:rPr lang="ko-KR" altLang="en-US" sz="2200" dirty="0"/>
              <a:t>다이어트는 내일부터 하는 거다”</a:t>
            </a:r>
            <a:r>
              <a:rPr lang="en-US" altLang="ko-KR" sz="2200" dirty="0"/>
              <a:t>)</a:t>
            </a:r>
          </a:p>
          <a:p>
            <a:pPr lvl="1" latinLnBrk="0">
              <a:lnSpc>
                <a:spcPct val="130000"/>
              </a:lnSpc>
            </a:pPr>
            <a:r>
              <a:rPr lang="en-US" altLang="ko-KR" sz="2200" dirty="0"/>
              <a:t>(2) </a:t>
            </a:r>
            <a:r>
              <a:rPr lang="ko-KR" altLang="en-US" sz="2200" dirty="0"/>
              <a:t>손실 회피 </a:t>
            </a:r>
            <a:r>
              <a:rPr lang="en-US" altLang="ko-KR" sz="2200" dirty="0"/>
              <a:t>(loss aversion): </a:t>
            </a:r>
            <a:r>
              <a:rPr lang="ko-KR" altLang="en-US" sz="2200" dirty="0"/>
              <a:t>근로자들은 자신의 현재 가처분 소득이 줄어드는 것을 싫어한다</a:t>
            </a:r>
            <a:r>
              <a:rPr lang="en-US" altLang="ko-KR" sz="2200" dirty="0"/>
              <a:t>.</a:t>
            </a:r>
          </a:p>
          <a:p>
            <a:pPr lvl="1" latinLnBrk="0">
              <a:lnSpc>
                <a:spcPct val="130000"/>
              </a:lnSpc>
            </a:pPr>
            <a:r>
              <a:rPr lang="en-US" altLang="ko-KR" sz="2200" dirty="0"/>
              <a:t>(3) </a:t>
            </a:r>
            <a:r>
              <a:rPr lang="ko-KR" altLang="en-US" sz="2200" dirty="0">
                <a:solidFill>
                  <a:srgbClr val="FF0000"/>
                </a:solidFill>
              </a:rPr>
              <a:t>심리적</a:t>
            </a:r>
            <a:r>
              <a:rPr lang="ko-KR" altLang="en-US" sz="2200" dirty="0"/>
              <a:t> </a:t>
            </a:r>
            <a:r>
              <a:rPr lang="ko-KR" altLang="en-US" sz="2200" dirty="0">
                <a:solidFill>
                  <a:srgbClr val="FF0000"/>
                </a:solidFill>
              </a:rPr>
              <a:t>관성</a:t>
            </a:r>
            <a:r>
              <a:rPr lang="ko-KR" altLang="en-US" sz="2200" dirty="0"/>
              <a:t>이 가진 힘은 매우 강력하다 </a:t>
            </a:r>
            <a:r>
              <a:rPr lang="en-US" altLang="ko-KR" sz="2200" dirty="0"/>
              <a:t>(</a:t>
            </a:r>
            <a:r>
              <a:rPr lang="ko-KR" altLang="en-US" sz="2200" dirty="0"/>
              <a:t>현상 유지 편향</a:t>
            </a:r>
            <a:r>
              <a:rPr lang="en-US" altLang="ko-KR" sz="2200" dirty="0"/>
              <a:t>, status-quo bias)</a:t>
            </a:r>
            <a:endParaRPr lang="ko-KR" altLang="en-US" sz="2200" dirty="0"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8946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0B99F989-6BD6-4B16-9A52-ADBD3EA15F31}"/>
              </a:ext>
            </a:extLst>
          </p:cNvPr>
          <p:cNvSpPr txBox="1"/>
          <p:nvPr/>
        </p:nvSpPr>
        <p:spPr>
          <a:xfrm>
            <a:off x="1298596" y="290370"/>
            <a:ext cx="9410044" cy="4801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defPPr>
              <a:defRPr lang="ko-KR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2800" b="1"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/>
              <a:t>‘Save More Tomorrow‘ Program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D21096-CC1F-4AA1-AA64-859662BBFF5A}"/>
              </a:ext>
            </a:extLst>
          </p:cNvPr>
          <p:cNvSpPr txBox="1"/>
          <p:nvPr/>
        </p:nvSpPr>
        <p:spPr>
          <a:xfrm>
            <a:off x="344436" y="1090330"/>
            <a:ext cx="11499221" cy="5274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latinLnBrk="0">
              <a:lnSpc>
                <a:spcPct val="12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2200" dirty="0"/>
              <a:t>미국의 한 중견기업에서 </a:t>
            </a:r>
            <a:r>
              <a:rPr lang="en-US" altLang="ko-KR" sz="2200" dirty="0"/>
              <a:t>1998</a:t>
            </a:r>
            <a:r>
              <a:rPr lang="ko-KR" altLang="en-US" sz="2200" dirty="0"/>
              <a:t>년에 근로자들의 노후 대비 저축에 관한 실험을 실시함</a:t>
            </a:r>
          </a:p>
          <a:p>
            <a:pPr marL="342900" indent="-342900" latinLnBrk="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2200" dirty="0"/>
              <a:t>근로자들에게 노후 대비 저축과 관련하여 </a:t>
            </a:r>
            <a:r>
              <a:rPr lang="en-US" altLang="ko-KR" sz="2200" dirty="0"/>
              <a:t>3 </a:t>
            </a:r>
            <a:r>
              <a:rPr lang="ko-KR" altLang="en-US" sz="2200" dirty="0"/>
              <a:t>가지 대안을 제공함</a:t>
            </a:r>
          </a:p>
          <a:p>
            <a:pPr marL="800100" lvl="1" indent="-342900" latinLnBrk="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/>
              <a:t>대안</a:t>
            </a:r>
            <a:r>
              <a:rPr lang="en-US" altLang="ko-KR" sz="2200" dirty="0"/>
              <a:t>1: </a:t>
            </a:r>
            <a:r>
              <a:rPr lang="ko-KR" altLang="en-US" sz="2200" dirty="0"/>
              <a:t>기존대로 근로자들이 자율적으로 판단하여 노후 대비 저축 수준을 결정함 </a:t>
            </a:r>
          </a:p>
          <a:p>
            <a:pPr marL="800100" lvl="1" indent="-342900" latinLnBrk="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/>
              <a:t>대안</a:t>
            </a:r>
            <a:r>
              <a:rPr lang="en-US" altLang="ko-KR" sz="2200" dirty="0"/>
              <a:t>2: </a:t>
            </a:r>
            <a:r>
              <a:rPr lang="ko-KR" altLang="en-US" sz="2200" dirty="0"/>
              <a:t>재무 전문가의 권고에 따라 현재 저축률에서 무조건 </a:t>
            </a:r>
            <a:r>
              <a:rPr lang="en-US" altLang="ko-KR" sz="2200" dirty="0"/>
              <a:t>5%</a:t>
            </a:r>
            <a:r>
              <a:rPr lang="ko-KR" altLang="en-US" sz="2200" dirty="0"/>
              <a:t>를 올려서 노후 대비 저축함 </a:t>
            </a:r>
          </a:p>
          <a:p>
            <a:pPr marL="800100" lvl="1" indent="-342900" latinLnBrk="0">
              <a:lnSpc>
                <a:spcPct val="12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ko-KR" altLang="en-US" sz="2200" dirty="0"/>
              <a:t>대안</a:t>
            </a:r>
            <a:r>
              <a:rPr lang="en-US" altLang="ko-KR" sz="2200" dirty="0"/>
              <a:t>3: </a:t>
            </a:r>
            <a:r>
              <a:rPr lang="ko-KR" altLang="en-US" sz="2200" dirty="0"/>
              <a:t>임금이 인상될 때 마다 인상분 </a:t>
            </a:r>
            <a:r>
              <a:rPr lang="en-US" altLang="ko-KR" sz="2200" dirty="0"/>
              <a:t>(</a:t>
            </a:r>
            <a:r>
              <a:rPr lang="ko-KR" altLang="en-US" sz="2200" dirty="0"/>
              <a:t>보통 </a:t>
            </a:r>
            <a:r>
              <a:rPr lang="en-US" altLang="ko-KR" sz="2200" dirty="0"/>
              <a:t>3.5% </a:t>
            </a:r>
            <a:r>
              <a:rPr lang="ko-KR" altLang="en-US" sz="2200" dirty="0"/>
              <a:t>정도</a:t>
            </a:r>
            <a:r>
              <a:rPr lang="en-US" altLang="ko-KR" sz="2200" dirty="0"/>
              <a:t>) </a:t>
            </a:r>
            <a:r>
              <a:rPr lang="ko-KR" altLang="en-US" sz="2200" dirty="0"/>
              <a:t>중에서 </a:t>
            </a:r>
            <a:r>
              <a:rPr lang="en-US" altLang="ko-KR" sz="2200" dirty="0"/>
              <a:t>3%</a:t>
            </a:r>
            <a:r>
              <a:rPr lang="ko-KR" altLang="en-US" sz="2200" dirty="0"/>
              <a:t>를 추가로 노후 대비 저축함</a:t>
            </a:r>
          </a:p>
          <a:p>
            <a:pPr marL="342900" indent="-342900" latinLnBrk="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sz="2200" dirty="0"/>
              <a:t>3.5</a:t>
            </a:r>
            <a:r>
              <a:rPr lang="ko-KR" altLang="en-US" sz="2200" dirty="0"/>
              <a:t>년 후 근로자들의 노후 대비 저축률에는 어떤 변화가 있었을까</a:t>
            </a:r>
            <a:r>
              <a:rPr lang="en-US" altLang="ko-KR" sz="2200" dirty="0"/>
              <a:t>? (15%</a:t>
            </a:r>
            <a:r>
              <a:rPr lang="ko-KR" altLang="en-US" sz="2200" dirty="0"/>
              <a:t>가 적정 수준</a:t>
            </a:r>
            <a:r>
              <a:rPr lang="en-US" altLang="ko-KR" sz="2200" dirty="0"/>
              <a:t>)</a:t>
            </a:r>
          </a:p>
          <a:p>
            <a:pPr marL="800100" lvl="1" indent="-342900" latinLnBrk="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/>
              <a:t>대안</a:t>
            </a:r>
            <a:r>
              <a:rPr lang="en-US" altLang="ko-KR" sz="2200" dirty="0"/>
              <a:t>1</a:t>
            </a:r>
            <a:r>
              <a:rPr lang="ko-KR" altLang="en-US" sz="2200" dirty="0"/>
              <a:t>을 선택한 그룹</a:t>
            </a:r>
            <a:r>
              <a:rPr lang="en-US" altLang="ko-KR" sz="2200" dirty="0"/>
              <a:t>: </a:t>
            </a:r>
            <a:r>
              <a:rPr lang="ko-KR" altLang="en-US" sz="2200" dirty="0"/>
              <a:t>소득의 평균 </a:t>
            </a:r>
            <a:r>
              <a:rPr lang="en-US" altLang="ko-KR" sz="2200" dirty="0"/>
              <a:t>6%</a:t>
            </a:r>
            <a:r>
              <a:rPr lang="ko-KR" altLang="en-US" sz="2200" dirty="0"/>
              <a:t>로 변화 없음 </a:t>
            </a:r>
            <a:r>
              <a:rPr lang="en-US" altLang="ko-KR" sz="2200" dirty="0"/>
              <a:t>(</a:t>
            </a:r>
            <a:r>
              <a:rPr lang="ko-KR" altLang="en-US" sz="2200" dirty="0"/>
              <a:t>자유방임 그룹</a:t>
            </a:r>
            <a:r>
              <a:rPr lang="en-US" altLang="ko-KR" sz="2200" dirty="0"/>
              <a:t>)</a:t>
            </a:r>
          </a:p>
          <a:p>
            <a:pPr marL="800100" lvl="1" indent="-342900" latinLnBrk="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/>
              <a:t>대안</a:t>
            </a:r>
            <a:r>
              <a:rPr lang="en-US" altLang="ko-KR" sz="2200" dirty="0"/>
              <a:t>2</a:t>
            </a:r>
            <a:r>
              <a:rPr lang="ko-KR" altLang="en-US" sz="2200" dirty="0"/>
              <a:t>를 선택한 그룹</a:t>
            </a:r>
            <a:r>
              <a:rPr lang="en-US" altLang="ko-KR" sz="2200" dirty="0"/>
              <a:t>: </a:t>
            </a:r>
            <a:r>
              <a:rPr lang="ko-KR" altLang="en-US" sz="2200" dirty="0"/>
              <a:t>소득의 평균 </a:t>
            </a:r>
            <a:r>
              <a:rPr lang="en-US" altLang="ko-KR" sz="2200" dirty="0"/>
              <a:t>4% </a:t>
            </a:r>
            <a:r>
              <a:rPr lang="ko-KR" altLang="en-US" sz="2200" dirty="0"/>
              <a:t>에서 </a:t>
            </a:r>
            <a:r>
              <a:rPr lang="en-US" altLang="ko-KR" sz="2200" dirty="0"/>
              <a:t>9%</a:t>
            </a:r>
            <a:r>
              <a:rPr lang="ko-KR" altLang="en-US" sz="2200" dirty="0"/>
              <a:t>로 올라감 </a:t>
            </a:r>
            <a:r>
              <a:rPr lang="en-US" altLang="ko-KR" sz="2200" dirty="0"/>
              <a:t>(</a:t>
            </a:r>
            <a:r>
              <a:rPr lang="ko-KR" altLang="en-US" sz="2200" dirty="0"/>
              <a:t>가부장적 개입 그룹</a:t>
            </a:r>
            <a:r>
              <a:rPr lang="en-US" altLang="ko-KR" sz="2200" dirty="0"/>
              <a:t>)</a:t>
            </a:r>
          </a:p>
          <a:p>
            <a:pPr marL="800100" lvl="1" indent="-342900" latinLnBrk="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/>
              <a:t>대안</a:t>
            </a:r>
            <a:r>
              <a:rPr lang="en-US" altLang="ko-KR" sz="2200" dirty="0"/>
              <a:t>3</a:t>
            </a:r>
            <a:r>
              <a:rPr lang="ko-KR" altLang="en-US" sz="2200" dirty="0"/>
              <a:t>을 선택한 그룹</a:t>
            </a:r>
            <a:r>
              <a:rPr lang="en-US" altLang="ko-KR" sz="2200" dirty="0"/>
              <a:t>: </a:t>
            </a:r>
            <a:r>
              <a:rPr lang="ko-KR" altLang="en-US" sz="2200" dirty="0"/>
              <a:t>소득의 평균 </a:t>
            </a:r>
            <a:r>
              <a:rPr lang="en-US" altLang="ko-KR" sz="2200" dirty="0"/>
              <a:t>3.5% </a:t>
            </a:r>
            <a:r>
              <a:rPr lang="ko-KR" altLang="en-US" sz="2200" dirty="0"/>
              <a:t>에서 </a:t>
            </a:r>
            <a:r>
              <a:rPr lang="en-US" altLang="ko-KR" sz="2200" dirty="0"/>
              <a:t>13.6%</a:t>
            </a:r>
            <a:r>
              <a:rPr lang="ko-KR" altLang="en-US" sz="2200" dirty="0"/>
              <a:t>로 올라감 </a:t>
            </a:r>
            <a:r>
              <a:rPr lang="en-US" altLang="ko-KR" sz="2200" dirty="0"/>
              <a:t>(</a:t>
            </a:r>
            <a:r>
              <a:rPr lang="ko-KR" altLang="en-US" sz="2200" dirty="0" err="1"/>
              <a:t>넛지</a:t>
            </a:r>
            <a:r>
              <a:rPr lang="ko-KR" altLang="en-US" sz="2200" dirty="0"/>
              <a:t> 그룹</a:t>
            </a:r>
            <a:r>
              <a:rPr lang="en-US" altLang="ko-KR" sz="2200" dirty="0"/>
              <a:t>)</a:t>
            </a:r>
            <a:r>
              <a:rPr lang="en-US" altLang="ko-KR" sz="2400" dirty="0">
                <a:sym typeface="Wingdings" panose="05000000000000000000" pitchFamily="2" charset="2"/>
              </a:rPr>
              <a:t> </a:t>
            </a:r>
            <a:br>
              <a:rPr lang="en-US" altLang="ko-KR" sz="2400" dirty="0">
                <a:sym typeface="Wingdings" panose="05000000000000000000" pitchFamily="2" charset="2"/>
              </a:rPr>
            </a:br>
            <a:r>
              <a:rPr lang="en-US" altLang="ko-KR" sz="2200" dirty="0">
                <a:sym typeface="Wingdings" panose="05000000000000000000" pitchFamily="2" charset="2"/>
              </a:rPr>
              <a:t></a:t>
            </a:r>
            <a:r>
              <a:rPr lang="en-US" altLang="ko-KR" sz="2200" dirty="0"/>
              <a:t> ‘libertarian paternalism’</a:t>
            </a:r>
          </a:p>
        </p:txBody>
      </p:sp>
    </p:spTree>
    <p:extLst>
      <p:ext uri="{BB962C8B-B14F-4D97-AF65-F5344CB8AC3E}">
        <p14:creationId xmlns:p14="http://schemas.microsoft.com/office/powerpoint/2010/main" val="26962882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658931-BB97-77B4-594B-3AA31961DC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6847" y="493059"/>
            <a:ext cx="10712824" cy="833717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US" altLang="ko-K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VI. </a:t>
            </a:r>
            <a:r>
              <a:rPr lang="ko-KR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결론</a:t>
            </a:r>
            <a:r>
              <a:rPr lang="en-US" altLang="ko-K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ko-KR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미래의</a:t>
            </a:r>
            <a:r>
              <a:rPr lang="en-US" altLang="ko-K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o-KR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행동의사결정론 연구의 방향은</a:t>
            </a:r>
            <a:r>
              <a:rPr lang="en-US" altLang="ko-K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ko-KR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3F862B7-697A-5263-0A13-5C340749DC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1365" y="1488141"/>
            <a:ext cx="11815482" cy="4760259"/>
          </a:xfrm>
        </p:spPr>
        <p:txBody>
          <a:bodyPr>
            <a:normAutofit fontScale="92500" lnSpcReduction="10000"/>
          </a:bodyPr>
          <a:lstStyle/>
          <a:p>
            <a:pPr marL="342900" indent="-342900" algn="l">
              <a:buFontTx/>
              <a:buChar char="-"/>
            </a:pPr>
            <a:r>
              <a:rPr lang="ko-KR" altLang="en-US" dirty="0">
                <a:sym typeface="Wingdings" panose="05000000000000000000" pitchFamily="2" charset="2"/>
              </a:rPr>
              <a:t>심층구조 </a:t>
            </a:r>
            <a:r>
              <a:rPr lang="en-US" altLang="ko-KR" dirty="0">
                <a:sym typeface="Wingdings" panose="05000000000000000000" pitchFamily="2" charset="2"/>
              </a:rPr>
              <a:t>(deep structure) vs.</a:t>
            </a:r>
            <a:r>
              <a:rPr lang="ko-KR" altLang="en-US" dirty="0">
                <a:sym typeface="Wingdings" panose="05000000000000000000" pitchFamily="2" charset="2"/>
              </a:rPr>
              <a:t> 표면구조 </a:t>
            </a:r>
            <a:r>
              <a:rPr lang="en-US" altLang="ko-KR" dirty="0">
                <a:sym typeface="Wingdings" panose="05000000000000000000" pitchFamily="2" charset="2"/>
              </a:rPr>
              <a:t>(surface structure): Chomsky (1965)</a:t>
            </a:r>
          </a:p>
          <a:p>
            <a:pPr algn="l"/>
            <a:r>
              <a:rPr lang="en-US" altLang="ko-KR" dirty="0">
                <a:sym typeface="Wingdings" panose="05000000000000000000" pitchFamily="2" charset="2"/>
              </a:rPr>
              <a:t>    “Tom loves Mary.” &amp; “Mary is loved by Tom,”  </a:t>
            </a:r>
            <a:r>
              <a:rPr lang="ko-KR" altLang="en-US" dirty="0">
                <a:sym typeface="Wingdings" panose="05000000000000000000" pitchFamily="2" charset="2"/>
              </a:rPr>
              <a:t>동일한</a:t>
            </a:r>
            <a:r>
              <a:rPr lang="en-US" altLang="ko-KR" dirty="0">
                <a:sym typeface="Wingdings" panose="05000000000000000000" pitchFamily="2" charset="2"/>
              </a:rPr>
              <a:t> </a:t>
            </a:r>
            <a:r>
              <a:rPr lang="ko-KR" altLang="en-US" dirty="0">
                <a:sym typeface="Wingdings" panose="05000000000000000000" pitchFamily="2" charset="2"/>
              </a:rPr>
              <a:t>심층구조를 가짐</a:t>
            </a:r>
            <a:r>
              <a:rPr lang="en-US" altLang="ko-KR" dirty="0">
                <a:sym typeface="Wingdings" panose="05000000000000000000" pitchFamily="2" charset="2"/>
              </a:rPr>
              <a:t>.</a:t>
            </a:r>
          </a:p>
          <a:p>
            <a:pPr algn="l"/>
            <a:r>
              <a:rPr lang="en-US" altLang="ko-KR" dirty="0">
                <a:sym typeface="Wingdings" panose="05000000000000000000" pitchFamily="2" charset="2"/>
              </a:rPr>
              <a:t>    </a:t>
            </a:r>
            <a:r>
              <a:rPr lang="ko-KR" altLang="en-US" dirty="0">
                <a:sym typeface="Wingdings" panose="05000000000000000000" pitchFamily="2" charset="2"/>
              </a:rPr>
              <a:t>표면구조의 현란함에 현혹될 것이 아니라 심층구조와 환경 사이의 상호작용을 </a:t>
            </a:r>
            <a:endParaRPr lang="en-US" altLang="ko-KR" dirty="0">
              <a:sym typeface="Wingdings" panose="05000000000000000000" pitchFamily="2" charset="2"/>
            </a:endParaRPr>
          </a:p>
          <a:p>
            <a:pPr algn="l"/>
            <a:r>
              <a:rPr lang="en-US" altLang="ko-KR" dirty="0">
                <a:sym typeface="Wingdings" panose="05000000000000000000" pitchFamily="2" charset="2"/>
              </a:rPr>
              <a:t>    </a:t>
            </a:r>
            <a:r>
              <a:rPr lang="ko-KR" altLang="en-US" dirty="0">
                <a:sym typeface="Wingdings" panose="05000000000000000000" pitchFamily="2" charset="2"/>
              </a:rPr>
              <a:t>이해함으로써 표면구조가 어떤 양태로 나타날 것인가를 설명</a:t>
            </a:r>
            <a:r>
              <a:rPr lang="en-US" altLang="ko-KR" dirty="0">
                <a:sym typeface="Wingdings" panose="05000000000000000000" pitchFamily="2" charset="2"/>
              </a:rPr>
              <a:t>, </a:t>
            </a:r>
            <a:r>
              <a:rPr lang="ko-KR" altLang="en-US" dirty="0">
                <a:sym typeface="Wingdings" panose="05000000000000000000" pitchFamily="2" charset="2"/>
              </a:rPr>
              <a:t>예측이 가능해 </a:t>
            </a:r>
            <a:endParaRPr lang="en-US" altLang="ko-KR" dirty="0">
              <a:sym typeface="Wingdings" panose="05000000000000000000" pitchFamily="2" charset="2"/>
            </a:endParaRPr>
          </a:p>
          <a:p>
            <a:pPr algn="l"/>
            <a:r>
              <a:rPr lang="en-US" altLang="ko-KR" dirty="0">
                <a:sym typeface="Wingdings" panose="05000000000000000000" pitchFamily="2" charset="2"/>
              </a:rPr>
              <a:t>    </a:t>
            </a:r>
            <a:r>
              <a:rPr lang="ko-KR" altLang="en-US" dirty="0">
                <a:sym typeface="Wingdings" panose="05000000000000000000" pitchFamily="2" charset="2"/>
              </a:rPr>
              <a:t>질 것임 </a:t>
            </a:r>
            <a:r>
              <a:rPr lang="en-US" altLang="ko-KR" dirty="0">
                <a:sym typeface="Wingdings" panose="05000000000000000000" pitchFamily="2" charset="2"/>
              </a:rPr>
              <a:t>(e.g., COVID-19 </a:t>
            </a:r>
            <a:r>
              <a:rPr lang="ko-KR" altLang="en-US" dirty="0">
                <a:sym typeface="Wingdings" panose="05000000000000000000" pitchFamily="2" charset="2"/>
              </a:rPr>
              <a:t>이 소비자 행동에 미치는 영향</a:t>
            </a:r>
            <a:r>
              <a:rPr lang="en-US" altLang="ko-KR" dirty="0">
                <a:sym typeface="Wingdings" panose="05000000000000000000" pitchFamily="2" charset="2"/>
              </a:rPr>
              <a:t>?)</a:t>
            </a:r>
          </a:p>
          <a:p>
            <a:pPr algn="l"/>
            <a:endParaRPr lang="en-US" altLang="ko-KR" dirty="0">
              <a:sym typeface="Wingdings" panose="05000000000000000000" pitchFamily="2" charset="2"/>
            </a:endParaRPr>
          </a:p>
          <a:p>
            <a:pPr marL="342900" indent="-342900" algn="l">
              <a:buFontTx/>
              <a:buChar char="-"/>
            </a:pPr>
            <a:r>
              <a:rPr lang="ko-KR" altLang="en-US" dirty="0">
                <a:sym typeface="Wingdings" panose="05000000000000000000" pitchFamily="2" charset="2"/>
              </a:rPr>
              <a:t>행동경제학은 거시경제학적 변수를 연구 대상으로 삼는 것이 하나의 새로운 방향성임</a:t>
            </a:r>
            <a:r>
              <a:rPr lang="en-US" altLang="ko-KR" dirty="0">
                <a:sym typeface="Wingdings" panose="05000000000000000000" pitchFamily="2" charset="2"/>
              </a:rPr>
              <a:t>. (e.g., inflation </a:t>
            </a:r>
            <a:r>
              <a:rPr lang="ko-KR" altLang="en-US" dirty="0">
                <a:sym typeface="Wingdings" panose="05000000000000000000" pitchFamily="2" charset="2"/>
              </a:rPr>
              <a:t>의 기대심리에 대한 연구</a:t>
            </a:r>
            <a:r>
              <a:rPr lang="en-US" altLang="ko-KR" dirty="0">
                <a:sym typeface="Wingdings" panose="05000000000000000000" pitchFamily="2" charset="2"/>
              </a:rPr>
              <a:t>? Richard Thaler)</a:t>
            </a:r>
          </a:p>
          <a:p>
            <a:pPr marL="342900" indent="-342900" algn="l">
              <a:buFontTx/>
              <a:buChar char="-"/>
            </a:pPr>
            <a:endParaRPr lang="en-US" altLang="ko-KR" dirty="0">
              <a:sym typeface="Wingdings" panose="05000000000000000000" pitchFamily="2" charset="2"/>
            </a:endParaRPr>
          </a:p>
          <a:p>
            <a:pPr marL="342900" indent="-342900" algn="l">
              <a:buFontTx/>
              <a:buChar char="-"/>
            </a:pPr>
            <a:r>
              <a:rPr lang="en-US" altLang="ko-KR" dirty="0">
                <a:sym typeface="Wingdings" panose="05000000000000000000" pitchFamily="2" charset="2"/>
              </a:rPr>
              <a:t>4</a:t>
            </a:r>
            <a:r>
              <a:rPr lang="ko-KR" altLang="en-US" dirty="0">
                <a:sym typeface="Wingdings" panose="05000000000000000000" pitchFamily="2" charset="2"/>
              </a:rPr>
              <a:t>차 산업혁명</a:t>
            </a:r>
            <a:r>
              <a:rPr lang="en-US" altLang="ko-KR" dirty="0">
                <a:sym typeface="Wingdings" panose="05000000000000000000" pitchFamily="2" charset="2"/>
              </a:rPr>
              <a:t>, AI, Big Data, Blockchain, NFT, Metaverse,…(</a:t>
            </a:r>
            <a:r>
              <a:rPr lang="ko-KR" altLang="en-US" dirty="0">
                <a:sym typeface="Wingdings" panose="05000000000000000000" pitchFamily="2" charset="2"/>
              </a:rPr>
              <a:t>많은 경우 지나친 과장이 섞임</a:t>
            </a:r>
            <a:r>
              <a:rPr lang="en-US" altLang="ko-KR" dirty="0">
                <a:sym typeface="Wingdings" panose="05000000000000000000" pitchFamily="2" charset="2"/>
              </a:rPr>
              <a:t>)</a:t>
            </a:r>
          </a:p>
          <a:p>
            <a:pPr algn="l"/>
            <a:r>
              <a:rPr lang="en-US" altLang="ko-KR" dirty="0">
                <a:sym typeface="Wingdings" panose="05000000000000000000" pitchFamily="2" charset="2"/>
              </a:rPr>
              <a:t>   </a:t>
            </a:r>
            <a:r>
              <a:rPr lang="ko-KR" altLang="en-US" dirty="0">
                <a:sym typeface="Wingdings" panose="05000000000000000000" pitchFamily="2" charset="2"/>
              </a:rPr>
              <a:t>철저하게</a:t>
            </a:r>
            <a:r>
              <a:rPr lang="en-US" altLang="ko-KR" dirty="0">
                <a:sym typeface="Wingdings" panose="05000000000000000000" pitchFamily="2" charset="2"/>
              </a:rPr>
              <a:t> </a:t>
            </a:r>
            <a:r>
              <a:rPr lang="ko-KR" altLang="en-US" dirty="0">
                <a:sym typeface="Wingdings" panose="05000000000000000000" pitchFamily="2" charset="2"/>
              </a:rPr>
              <a:t>소비자 입장에서 새로운 도구나 현상들을 이해하려는 노력이 부족함</a:t>
            </a:r>
            <a:endParaRPr lang="en-US" altLang="ko-KR" dirty="0">
              <a:sym typeface="Wingdings" panose="05000000000000000000" pitchFamily="2" charset="2"/>
            </a:endParaRPr>
          </a:p>
          <a:p>
            <a:pPr algn="l"/>
            <a:r>
              <a:rPr lang="en-US" altLang="ko-KR" dirty="0">
                <a:sym typeface="Wingdings" panose="05000000000000000000" pitchFamily="2" charset="2"/>
              </a:rPr>
              <a:t>   (</a:t>
            </a:r>
            <a:r>
              <a:rPr lang="en-US" altLang="ko-KR" dirty="0" err="1">
                <a:sym typeface="Wingdings" panose="05000000000000000000" pitchFamily="2" charset="2"/>
              </a:rPr>
              <a:t>Longoni</a:t>
            </a:r>
            <a:r>
              <a:rPr lang="en-US" altLang="ko-KR" dirty="0">
                <a:sym typeface="Wingdings" panose="05000000000000000000" pitchFamily="2" charset="2"/>
              </a:rPr>
              <a:t> et al. 2019 </a:t>
            </a:r>
            <a:r>
              <a:rPr lang="en-US" altLang="ko-KR" i="1" dirty="0">
                <a:sym typeface="Wingdings" panose="05000000000000000000" pitchFamily="2" charset="2"/>
              </a:rPr>
              <a:t>JCR </a:t>
            </a:r>
            <a:r>
              <a:rPr lang="ko-KR" altLang="en-US" dirty="0">
                <a:sym typeface="Wingdings" panose="05000000000000000000" pitchFamily="2" charset="2"/>
              </a:rPr>
              <a:t>참조 </a:t>
            </a:r>
            <a:r>
              <a:rPr lang="en-US" altLang="ko-KR" dirty="0">
                <a:sym typeface="Wingdings" panose="05000000000000000000" pitchFamily="2" charset="2"/>
              </a:rPr>
              <a:t>[</a:t>
            </a:r>
            <a:r>
              <a:rPr lang="ko-KR" altLang="en-US" dirty="0">
                <a:sym typeface="Wingdings" panose="05000000000000000000" pitchFamily="2" charset="2"/>
              </a:rPr>
              <a:t>의료 </a:t>
            </a:r>
            <a:r>
              <a:rPr lang="en-US" altLang="ko-KR" dirty="0">
                <a:sym typeface="Wingdings" panose="05000000000000000000" pitchFamily="2" charset="2"/>
              </a:rPr>
              <a:t>AI</a:t>
            </a:r>
            <a:r>
              <a:rPr lang="ko-KR" altLang="en-US" dirty="0">
                <a:sym typeface="Wingdings" panose="05000000000000000000" pitchFamily="2" charset="2"/>
              </a:rPr>
              <a:t>에 대한 저항</a:t>
            </a:r>
            <a:r>
              <a:rPr lang="en-US" altLang="ko-KR" dirty="0">
                <a:sym typeface="Wingdings" panose="05000000000000000000" pitchFamily="2" charset="2"/>
              </a:rPr>
              <a:t>])  </a:t>
            </a:r>
            <a:r>
              <a:rPr lang="ko-KR" altLang="en-US" dirty="0">
                <a:sym typeface="Wingdings" panose="05000000000000000000" pitchFamily="2" charset="2"/>
              </a:rPr>
              <a:t>광고</a:t>
            </a:r>
            <a:r>
              <a:rPr lang="en-US" altLang="ko-KR" dirty="0">
                <a:sym typeface="Wingdings" panose="05000000000000000000" pitchFamily="2" charset="2"/>
              </a:rPr>
              <a:t>/communication </a:t>
            </a:r>
            <a:r>
              <a:rPr lang="ko-KR" altLang="en-US" dirty="0">
                <a:sym typeface="Wingdings" panose="05000000000000000000" pitchFamily="2" charset="2"/>
              </a:rPr>
              <a:t>에도 시사점</a:t>
            </a:r>
            <a:r>
              <a:rPr lang="en-US" altLang="ko-KR" dirty="0">
                <a:sym typeface="Wingdings" panose="05000000000000000000" pitchFamily="2" charset="2"/>
              </a:rPr>
              <a:t>   </a:t>
            </a:r>
            <a:r>
              <a:rPr lang="ko-KR" altLang="en-US" dirty="0">
                <a:sym typeface="Wingdings" panose="05000000000000000000" pitchFamily="2" charset="2"/>
              </a:rPr>
              <a:t> </a:t>
            </a:r>
            <a:r>
              <a:rPr lang="en-US" altLang="ko-KR" dirty="0">
                <a:sym typeface="Wingdings" panose="05000000000000000000" pitchFamily="2" charset="2"/>
              </a:rPr>
              <a:t> </a:t>
            </a:r>
          </a:p>
          <a:p>
            <a:pPr marL="342900" indent="-342900" algn="l">
              <a:buFontTx/>
              <a:buChar char="-"/>
            </a:pPr>
            <a:endParaRPr lang="en-US" altLang="ko-KR" dirty="0">
              <a:sym typeface="Wingdings" panose="05000000000000000000" pitchFamily="2" charset="2"/>
            </a:endParaRPr>
          </a:p>
          <a:p>
            <a:pPr marL="342900" indent="-342900" algn="l">
              <a:buFontTx/>
              <a:buChar char="-"/>
            </a:pPr>
            <a:endParaRPr lang="en-US" altLang="ko-KR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4193038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658931-BB97-77B4-594B-3AA31961DC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1671" y="89647"/>
            <a:ext cx="10668000" cy="744071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ko-KR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미래의</a:t>
            </a:r>
            <a:r>
              <a:rPr lang="en-US" altLang="ko-K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o-KR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행동의사결정론 연구의 방향은</a:t>
            </a:r>
            <a:r>
              <a:rPr lang="en-US" altLang="ko-K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ko-KR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3F862B7-697A-5263-0A13-5C340749DC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8259" y="896470"/>
            <a:ext cx="11815482" cy="5871883"/>
          </a:xfrm>
        </p:spPr>
        <p:txBody>
          <a:bodyPr>
            <a:normAutofit fontScale="92500"/>
          </a:bodyPr>
          <a:lstStyle/>
          <a:p>
            <a:pPr marL="342900" indent="-342900" algn="l">
              <a:buFontTx/>
              <a:buChar char="-"/>
            </a:pPr>
            <a:r>
              <a:rPr lang="en-US" altLang="ko-KR" dirty="0">
                <a:sym typeface="Wingdings" panose="05000000000000000000" pitchFamily="2" charset="2"/>
              </a:rPr>
              <a:t>1970</a:t>
            </a:r>
            <a:r>
              <a:rPr lang="ko-KR" altLang="en-US" dirty="0">
                <a:sym typeface="Wingdings" panose="05000000000000000000" pitchFamily="2" charset="2"/>
              </a:rPr>
              <a:t>년대</a:t>
            </a:r>
            <a:r>
              <a:rPr lang="en-US" altLang="ko-KR" dirty="0">
                <a:sym typeface="Wingdings" panose="05000000000000000000" pitchFamily="2" charset="2"/>
              </a:rPr>
              <a:t>~1990</a:t>
            </a:r>
            <a:r>
              <a:rPr lang="ko-KR" altLang="en-US" dirty="0">
                <a:sym typeface="Wingdings" panose="05000000000000000000" pitchFamily="2" charset="2"/>
              </a:rPr>
              <a:t>년대의 </a:t>
            </a:r>
            <a:r>
              <a:rPr lang="en-US" altLang="ko-KR" dirty="0">
                <a:sym typeface="Wingdings" panose="05000000000000000000" pitchFamily="2" charset="2"/>
              </a:rPr>
              <a:t>BDT: </a:t>
            </a:r>
            <a:r>
              <a:rPr lang="ko-KR" altLang="en-US" dirty="0">
                <a:sym typeface="Wingdings" panose="05000000000000000000" pitchFamily="2" charset="2"/>
              </a:rPr>
              <a:t>경제학</a:t>
            </a:r>
            <a:r>
              <a:rPr lang="en-US" altLang="ko-KR" dirty="0">
                <a:sym typeface="Wingdings" panose="05000000000000000000" pitchFamily="2" charset="2"/>
              </a:rPr>
              <a:t> </a:t>
            </a:r>
            <a:r>
              <a:rPr lang="ko-KR" altLang="en-US" dirty="0">
                <a:sym typeface="Wingdings" panose="05000000000000000000" pitchFamily="2" charset="2"/>
              </a:rPr>
              <a:t>이론의 가정이나 예측이 틀렸다는 것을 보여</a:t>
            </a:r>
            <a:endParaRPr lang="en-US" altLang="ko-KR" dirty="0">
              <a:sym typeface="Wingdings" panose="05000000000000000000" pitchFamily="2" charset="2"/>
            </a:endParaRPr>
          </a:p>
          <a:p>
            <a:pPr algn="l"/>
            <a:r>
              <a:rPr lang="en-US" altLang="ko-KR" dirty="0">
                <a:sym typeface="Wingdings" panose="05000000000000000000" pitchFamily="2" charset="2"/>
              </a:rPr>
              <a:t>   </a:t>
            </a:r>
            <a:r>
              <a:rPr lang="ko-KR" altLang="en-US" dirty="0">
                <a:sym typeface="Wingdings" panose="05000000000000000000" pitchFamily="2" charset="2"/>
              </a:rPr>
              <a:t>주는 것이 주된 목표였음 </a:t>
            </a:r>
            <a:r>
              <a:rPr lang="en-US" altLang="ko-KR" dirty="0">
                <a:sym typeface="Wingdings" panose="05000000000000000000" pitchFamily="2" charset="2"/>
              </a:rPr>
              <a:t>(</a:t>
            </a:r>
            <a:r>
              <a:rPr lang="ko-KR" altLang="en-US" dirty="0">
                <a:sym typeface="Wingdings" panose="05000000000000000000" pitchFamily="2" charset="2"/>
              </a:rPr>
              <a:t>매우 흥분되고 보람된 시기였음</a:t>
            </a:r>
            <a:r>
              <a:rPr lang="en-US" altLang="ko-KR" dirty="0">
                <a:sym typeface="Wingdings" panose="05000000000000000000" pitchFamily="2" charset="2"/>
              </a:rPr>
              <a:t>). </a:t>
            </a:r>
            <a:r>
              <a:rPr lang="ko-KR" altLang="en-US" dirty="0">
                <a:sym typeface="Wingdings" panose="05000000000000000000" pitchFamily="2" charset="2"/>
              </a:rPr>
              <a:t>큰 목표가 어느 정도 </a:t>
            </a:r>
            <a:endParaRPr lang="en-US" altLang="ko-KR" dirty="0">
              <a:sym typeface="Wingdings" panose="05000000000000000000" pitchFamily="2" charset="2"/>
            </a:endParaRPr>
          </a:p>
          <a:p>
            <a:pPr algn="l"/>
            <a:r>
              <a:rPr lang="en-US" altLang="ko-KR" dirty="0">
                <a:sym typeface="Wingdings" panose="05000000000000000000" pitchFamily="2" charset="2"/>
              </a:rPr>
              <a:t>   </a:t>
            </a:r>
            <a:r>
              <a:rPr lang="ko-KR" altLang="en-US" dirty="0">
                <a:sym typeface="Wingdings" panose="05000000000000000000" pitchFamily="2" charset="2"/>
              </a:rPr>
              <a:t>달성된 </a:t>
            </a:r>
            <a:r>
              <a:rPr lang="en-US" altLang="ko-KR" dirty="0">
                <a:sym typeface="Wingdings" panose="05000000000000000000" pitchFamily="2" charset="2"/>
              </a:rPr>
              <a:t>2000</a:t>
            </a:r>
            <a:r>
              <a:rPr lang="ko-KR" altLang="en-US" dirty="0">
                <a:sym typeface="Wingdings" panose="05000000000000000000" pitchFamily="2" charset="2"/>
              </a:rPr>
              <a:t>년 이후에는 </a:t>
            </a:r>
            <a:r>
              <a:rPr lang="en-US" altLang="ko-KR" dirty="0">
                <a:sym typeface="Wingdings" panose="05000000000000000000" pitchFamily="2" charset="2"/>
              </a:rPr>
              <a:t>BDT </a:t>
            </a:r>
            <a:r>
              <a:rPr lang="ko-KR" altLang="en-US" dirty="0">
                <a:sym typeface="Wingdings" panose="05000000000000000000" pitchFamily="2" charset="2"/>
              </a:rPr>
              <a:t>에 속한 학자들의 관심은 다양해 졌으나 과거의 </a:t>
            </a:r>
            <a:endParaRPr lang="en-US" altLang="ko-KR" dirty="0">
              <a:sym typeface="Wingdings" panose="05000000000000000000" pitchFamily="2" charset="2"/>
            </a:endParaRPr>
          </a:p>
          <a:p>
            <a:pPr algn="l"/>
            <a:r>
              <a:rPr lang="en-US" altLang="ko-KR" dirty="0">
                <a:sym typeface="Wingdings" panose="05000000000000000000" pitchFamily="2" charset="2"/>
              </a:rPr>
              <a:t>   </a:t>
            </a:r>
            <a:r>
              <a:rPr lang="ko-KR" altLang="en-US" dirty="0">
                <a:sym typeface="Wingdings" panose="05000000000000000000" pitchFamily="2" charset="2"/>
              </a:rPr>
              <a:t>흥분 과 보람을 느끼지는 못하는 상태인 것으로 보임 </a:t>
            </a:r>
            <a:r>
              <a:rPr lang="en-US" altLang="ko-KR" dirty="0">
                <a:sym typeface="Wingdings" panose="05000000000000000000" pitchFamily="2" charset="2"/>
              </a:rPr>
              <a:t>(Simonson 2014)</a:t>
            </a:r>
          </a:p>
          <a:p>
            <a:pPr marL="342900" indent="-342900" algn="l">
              <a:buFontTx/>
              <a:buChar char="-"/>
            </a:pPr>
            <a:endParaRPr lang="en-US" altLang="ko-KR" dirty="0">
              <a:sym typeface="Wingdings" panose="05000000000000000000" pitchFamily="2" charset="2"/>
            </a:endParaRPr>
          </a:p>
          <a:p>
            <a:pPr marL="342900" indent="-342900" algn="l">
              <a:lnSpc>
                <a:spcPct val="100000"/>
              </a:lnSpc>
              <a:buFontTx/>
              <a:buChar char="-"/>
            </a:pPr>
            <a:r>
              <a:rPr lang="en-US" altLang="ko-KR" dirty="0">
                <a:sym typeface="Wingdings" panose="05000000000000000000" pitchFamily="2" charset="2"/>
              </a:rPr>
              <a:t>Simonson (2014)</a:t>
            </a:r>
            <a:r>
              <a:rPr lang="ko-KR" altLang="en-US" dirty="0">
                <a:sym typeface="Wingdings" panose="05000000000000000000" pitchFamily="2" charset="2"/>
              </a:rPr>
              <a:t>은 마케팅을 연구영역으로 삼고 있는 소비자 의사결정 연구자들은 이제 더 이상 일반적인 의사결정 연구에 몰두하지 말고 정보 환경의 변화에 따른 소비자들의 정보처리 행동과 선택 행동의 변화에 집중할 것을 권유 </a:t>
            </a:r>
            <a:r>
              <a:rPr lang="en-US" altLang="ko-KR" dirty="0">
                <a:sym typeface="Wingdings" panose="05000000000000000000" pitchFamily="2" charset="2"/>
              </a:rPr>
              <a:t>(</a:t>
            </a:r>
            <a:r>
              <a:rPr lang="ko-KR" altLang="en-US" dirty="0">
                <a:sym typeface="Wingdings" panose="05000000000000000000" pitchFamily="2" charset="2"/>
              </a:rPr>
              <a:t>예컨대</a:t>
            </a:r>
            <a:r>
              <a:rPr lang="en-US" altLang="ko-KR" dirty="0">
                <a:sym typeface="Wingdings" panose="05000000000000000000" pitchFamily="2" charset="2"/>
              </a:rPr>
              <a:t>, [1]</a:t>
            </a:r>
            <a:r>
              <a:rPr lang="ko-KR" altLang="en-US" dirty="0">
                <a:sym typeface="Wingdings" panose="05000000000000000000" pitchFamily="2" charset="2"/>
              </a:rPr>
              <a:t>정보의 접근성 증가에 따른 고려대안집합의 크기나 구성내용의 변화</a:t>
            </a:r>
            <a:r>
              <a:rPr lang="en-US" altLang="ko-KR" dirty="0">
                <a:sym typeface="Wingdings" panose="05000000000000000000" pitchFamily="2" charset="2"/>
              </a:rPr>
              <a:t>, [2]</a:t>
            </a:r>
            <a:r>
              <a:rPr lang="ko-KR" altLang="en-US" dirty="0">
                <a:sym typeface="Wingdings" panose="05000000000000000000" pitchFamily="2" charset="2"/>
              </a:rPr>
              <a:t>새로운</a:t>
            </a:r>
            <a:r>
              <a:rPr lang="en-US" altLang="ko-KR" dirty="0">
                <a:sym typeface="Wingdings" panose="05000000000000000000" pitchFamily="2" charset="2"/>
              </a:rPr>
              <a:t> </a:t>
            </a:r>
            <a:r>
              <a:rPr lang="ko-KR" altLang="en-US" dirty="0">
                <a:sym typeface="Wingdings" panose="05000000000000000000" pitchFamily="2" charset="2"/>
              </a:rPr>
              <a:t>환경하에서 소비자들이 정보 과부하나 선택 과부하에 어떻게 반응하는지 등이 가능한 연구 주제가 될 수 있을 것임</a:t>
            </a:r>
            <a:r>
              <a:rPr lang="en-US" altLang="ko-KR" dirty="0">
                <a:sym typeface="Wingdings" panose="05000000000000000000" pitchFamily="2" charset="2"/>
              </a:rPr>
              <a:t>)</a:t>
            </a:r>
          </a:p>
          <a:p>
            <a:pPr marL="342900" indent="-342900" algn="l">
              <a:lnSpc>
                <a:spcPct val="100000"/>
              </a:lnSpc>
              <a:buFontTx/>
              <a:buChar char="-"/>
            </a:pPr>
            <a:endParaRPr lang="en-US" altLang="ko-KR" dirty="0">
              <a:sym typeface="Wingdings" panose="05000000000000000000" pitchFamily="2" charset="2"/>
            </a:endParaRPr>
          </a:p>
          <a:p>
            <a:pPr marL="342900" indent="-342900" algn="l">
              <a:lnSpc>
                <a:spcPct val="100000"/>
              </a:lnSpc>
              <a:buFontTx/>
              <a:buChar char="-"/>
            </a:pPr>
            <a:r>
              <a:rPr lang="ko-KR" altLang="en-US" dirty="0">
                <a:sym typeface="Wingdings" panose="05000000000000000000" pitchFamily="2" charset="2"/>
              </a:rPr>
              <a:t>방법론적 방향성</a:t>
            </a:r>
            <a:r>
              <a:rPr lang="en-US" altLang="ko-KR" dirty="0">
                <a:sym typeface="Wingdings" panose="05000000000000000000" pitchFamily="2" charset="2"/>
              </a:rPr>
              <a:t>: </a:t>
            </a:r>
            <a:r>
              <a:rPr lang="ko-KR" altLang="en-US" dirty="0">
                <a:sym typeface="Wingdings" panose="05000000000000000000" pitchFamily="2" charset="2"/>
              </a:rPr>
              <a:t>외적타당성의 중시 </a:t>
            </a:r>
            <a:r>
              <a:rPr lang="en-US" altLang="ko-KR" dirty="0">
                <a:sym typeface="Wingdings" panose="05000000000000000000" pitchFamily="2" charset="2"/>
              </a:rPr>
              <a:t>(field study), </a:t>
            </a:r>
            <a:r>
              <a:rPr lang="ko-KR" altLang="en-US" dirty="0">
                <a:sym typeface="Wingdings" panose="05000000000000000000" pitchFamily="2" charset="2"/>
              </a:rPr>
              <a:t>신경과학</a:t>
            </a:r>
            <a:r>
              <a:rPr lang="en-US" altLang="ko-KR" dirty="0">
                <a:sym typeface="Wingdings" panose="05000000000000000000" pitchFamily="2" charset="2"/>
              </a:rPr>
              <a:t> (fMRI, EEG </a:t>
            </a:r>
            <a:r>
              <a:rPr lang="ko-KR" altLang="en-US" dirty="0">
                <a:sym typeface="Wingdings" panose="05000000000000000000" pitchFamily="2" charset="2"/>
              </a:rPr>
              <a:t>등 활용</a:t>
            </a:r>
            <a:r>
              <a:rPr lang="en-US" altLang="ko-KR" dirty="0">
                <a:sym typeface="Wingdings" panose="05000000000000000000" pitchFamily="2" charset="2"/>
              </a:rPr>
              <a:t>)</a:t>
            </a:r>
          </a:p>
          <a:p>
            <a:pPr marL="342900" indent="-342900" algn="l">
              <a:lnSpc>
                <a:spcPct val="100000"/>
              </a:lnSpc>
              <a:buFontTx/>
              <a:buChar char="-"/>
            </a:pPr>
            <a:endParaRPr lang="en-US" altLang="ko-KR" dirty="0">
              <a:sym typeface="Wingdings" panose="05000000000000000000" pitchFamily="2" charset="2"/>
            </a:endParaRPr>
          </a:p>
          <a:p>
            <a:pPr marL="342900" indent="-342900" algn="l">
              <a:lnSpc>
                <a:spcPct val="100000"/>
              </a:lnSpc>
              <a:buFontTx/>
              <a:buChar char="-"/>
            </a:pPr>
            <a:r>
              <a:rPr lang="ko-KR" altLang="en-US" dirty="0">
                <a:sym typeface="Wingdings" panose="05000000000000000000" pitchFamily="2" charset="2"/>
              </a:rPr>
              <a:t>문화적 요인의 영향 </a:t>
            </a:r>
            <a:r>
              <a:rPr lang="en-US" altLang="ko-KR" dirty="0">
                <a:sym typeface="Wingdings" panose="05000000000000000000" pitchFamily="2" charset="2"/>
              </a:rPr>
              <a:t>(Cross-cultural approach) </a:t>
            </a:r>
            <a:r>
              <a:rPr lang="ko-KR" altLang="en-US" dirty="0">
                <a:sym typeface="Wingdings" panose="05000000000000000000" pitchFamily="2" charset="2"/>
              </a:rPr>
              <a:t> 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342900" indent="-342900" algn="l">
              <a:buFontTx/>
              <a:buChar char="-"/>
            </a:pPr>
            <a:endParaRPr lang="en-US" altLang="ko-KR" dirty="0">
              <a:sym typeface="Wingdings" panose="05000000000000000000" pitchFamily="2" charset="2"/>
            </a:endParaRPr>
          </a:p>
          <a:p>
            <a:pPr marL="342900" indent="-342900" algn="l">
              <a:buFontTx/>
              <a:buChar char="-"/>
            </a:pPr>
            <a:endParaRPr lang="en-US" altLang="ko-KR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9985095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1610</TotalTime>
  <Words>3288</Words>
  <Application>Microsoft Office PowerPoint</Application>
  <PresentationFormat>와이드스크린</PresentationFormat>
  <Paragraphs>314</Paragraphs>
  <Slides>34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34</vt:i4>
      </vt:variant>
    </vt:vector>
  </HeadingPairs>
  <TitlesOfParts>
    <vt:vector size="39" baseType="lpstr">
      <vt:lpstr>맑은 고딕</vt:lpstr>
      <vt:lpstr>Arial</vt:lpstr>
      <vt:lpstr>Times New Roman</vt:lpstr>
      <vt:lpstr>Wingdings</vt:lpstr>
      <vt:lpstr>Office 테마</vt:lpstr>
      <vt:lpstr>행동의사결정론이 주는 교훈 Lessons from Behavioral Decision Theory </vt:lpstr>
      <vt:lpstr>I. 의사결정 (Decision Making)</vt:lpstr>
      <vt:lpstr>PowerPoint 프레젠테이션</vt:lpstr>
      <vt:lpstr>Frame Change 의 힘</vt:lpstr>
      <vt:lpstr>II. 행동적 의사결정론 분야에서  노벨경제학상을 수상한 3인의 학자들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IV. 사회심리학자들의 공헌</vt:lpstr>
      <vt:lpstr>확인편향과 설득적 커뮤니케이션: Hoch &amp; Ha (1986 JCR)</vt:lpstr>
      <vt:lpstr>V. Choice Architecture &amp; Nudging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VI. 결론: 미래의 행동의사결정론 연구의 방향은?</vt:lpstr>
      <vt:lpstr>미래의 행동의사결정론 연구의 방향은?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행동적 의사결정론이 주는 교훈 Lessons from Behavioral Decision Theory </dc:title>
  <dc:creator>하 영원</dc:creator>
  <cp:lastModifiedBy>영원 하</cp:lastModifiedBy>
  <cp:revision>20</cp:revision>
  <dcterms:created xsi:type="dcterms:W3CDTF">2022-06-13T05:54:19Z</dcterms:created>
  <dcterms:modified xsi:type="dcterms:W3CDTF">2023-10-29T07:11:16Z</dcterms:modified>
</cp:coreProperties>
</file>