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59" r:id="rId5"/>
    <p:sldId id="260" r:id="rId6"/>
    <p:sldId id="257" r:id="rId7"/>
    <p:sldId id="262" r:id="rId8"/>
    <p:sldId id="263" r:id="rId9"/>
    <p:sldId id="264" r:id="rId10"/>
    <p:sldId id="265" r:id="rId11"/>
    <p:sldId id="266" r:id="rId12"/>
    <p:sldId id="271" r:id="rId13"/>
    <p:sldId id="272" r:id="rId14"/>
    <p:sldId id="270" r:id="rId15"/>
    <p:sldId id="273" r:id="rId16"/>
    <p:sldId id="274" r:id="rId17"/>
    <p:sldId id="275" r:id="rId18"/>
    <p:sldId id="276" r:id="rId19"/>
    <p:sldId id="277" r:id="rId20"/>
    <p:sldId id="269" r:id="rId21"/>
    <p:sldId id="267" r:id="rId22"/>
    <p:sldId id="278" r:id="rId23"/>
    <p:sldId id="268" r:id="rId24"/>
    <p:sldId id="279" r:id="rId25"/>
    <p:sldId id="282" r:id="rId26"/>
    <p:sldId id="283" r:id="rId27"/>
    <p:sldId id="285" r:id="rId28"/>
    <p:sldId id="284" r:id="rId29"/>
    <p:sldId id="280" r:id="rId30"/>
    <p:sldId id="281" r:id="rId31"/>
    <p:sldId id="286" r:id="rId32"/>
    <p:sldId id="287" r:id="rId33"/>
    <p:sldId id="288" r:id="rId34"/>
    <p:sldId id="289" r:id="rId35"/>
    <p:sldId id="291" r:id="rId36"/>
    <p:sldId id="292" r:id="rId37"/>
    <p:sldId id="290" r:id="rId3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648" y="5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E033A6-0A3E-4F63-B4C3-F0C90A9C0A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E33CD86-8958-49E6-9709-354411E092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6FA40EA-BBD3-4FAB-ABD2-50F20A09B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CB2E-082A-4E16-8DDD-BAC896192E05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E109089-084C-44BE-9C86-08C30ED6A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8E27D3D-5253-461E-9084-D9D02DB08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CF8CB-7856-4B96-8220-067628DEA1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65376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A58C1EA2-DB72-46C7-AE56-1DABCE4F0176}"/>
              </a:ext>
            </a:extLst>
          </p:cNvPr>
          <p:cNvCxnSpPr/>
          <p:nvPr userDrawn="1"/>
        </p:nvCxnSpPr>
        <p:spPr>
          <a:xfrm>
            <a:off x="504825" y="781050"/>
            <a:ext cx="192405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DB75239C-6608-4F1B-AD46-5CAB58FF3C13}"/>
              </a:ext>
            </a:extLst>
          </p:cNvPr>
          <p:cNvCxnSpPr/>
          <p:nvPr userDrawn="1"/>
        </p:nvCxnSpPr>
        <p:spPr>
          <a:xfrm>
            <a:off x="9867900" y="752475"/>
            <a:ext cx="1924050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2372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7FC89F-372A-48E7-9FE0-82B6485AD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CDCFB94-76CA-47B2-A0F8-03D015C886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3D6C6E6-3A3A-42F2-B4AD-3703B9853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CB2E-082A-4E16-8DDD-BAC896192E05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800C414-AD5A-4FEE-8C0B-CB8D457DA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34E2CB1-9354-41D8-BDC3-71F6693EF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CF8CB-7856-4B96-8220-067628DEA1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8711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CEA0322-1A51-47EB-8C13-72E3FAEF5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7ED2BC-0F72-4E3D-A32A-6E2CF113DB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DC14BB4-27E9-4CCE-8F46-77C9415E25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45B045E-00D0-481A-A179-F3C76DE3D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CB2E-082A-4E16-8DDD-BAC896192E05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03D7479-8B7F-4EDD-93ED-B5A0D4C98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5CCD9D5-5EF4-48AF-BE24-0DC7D7043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CF8CB-7856-4B96-8220-067628DEA1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4515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7B81B1-5B1B-44AB-9763-F785D1A25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FDBFE4C-190A-451D-8F4C-AFD7DE38F6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19EF850-0544-4D41-B14D-473F3CD44B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3C18788-4B08-4D2E-B479-DE8A80E960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6D6D19D-EFB6-4621-814B-A3AB36BF04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96F9C1C-46CC-446A-B837-A780687FB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CB2E-082A-4E16-8DDD-BAC896192E05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37F8E08-65E9-4E4A-A960-DEDBE4636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4B106E3-C438-44EF-8962-36DEC0635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CF8CB-7856-4B96-8220-067628DEA1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9034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CE0027F-56C6-44B4-AB4D-4414D263E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D049C17-CEE4-4EFB-A511-441C8D9B9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CB2E-082A-4E16-8DDD-BAC896192E05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13F3F89-4194-44A4-8EC1-E323ACBBB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0A34752-04CA-4AB2-B4A1-01E803BF2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CF8CB-7856-4B96-8220-067628DEA1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5851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77F8932-4E1F-46D4-B662-39F33FDCD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CB2E-082A-4E16-8DDD-BAC896192E05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4BFFADEC-1DFA-44A8-A876-186911693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EBCBD07-6E8E-4868-BDAC-618716186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CF8CB-7856-4B96-8220-067628DEA1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4240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4B1964-2A77-4C49-B18A-41D87416A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4C63D47-D521-4E1C-B6FF-6603E42C10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F96893E-FE6A-4CB3-9CFC-A2651304A7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A6016BA-C24B-404D-B342-0C957693B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CB2E-082A-4E16-8DDD-BAC896192E05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DB2464E-EB32-4DAF-A5B2-22A06B148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4DE0C91-4D02-46A6-BF9C-5E7FBF31D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CF8CB-7856-4B96-8220-067628DEA1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1935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7267995-6AE7-486A-905D-E6176070E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56A4CD6-301A-4485-A259-E7944B98A5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448CAEF-6C5F-4756-8B7D-D8769B8888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34EAAD2-8FAC-41FD-B281-238E4C8CD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CB2E-082A-4E16-8DDD-BAC896192E05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5310EE5-EAB0-497B-BF89-800AA1C99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32B3667-4162-4AF9-BB15-DC812EC6D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CF8CB-7856-4B96-8220-067628DEA1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6971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50D326-846C-47DE-AC13-EAA9F2F7B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0B514AF-00F7-4A74-B70B-6AAC58CEEE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4B8D47B-4A66-4569-9E7F-BC524DDA7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CB2E-082A-4E16-8DDD-BAC896192E05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7A2E3F7-3FD9-43A9-A50C-6045E7017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7539601-C84F-434C-852A-9D4652FD9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CF8CB-7856-4B96-8220-067628DEA1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2222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AD80998-E225-40ED-80EA-CDF2D80258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6F1A680-9C2B-4092-BD4F-74AF07F00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F360CCC-2FD8-4826-AB40-722EC6EFCD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8CB2E-082A-4E16-8DDD-BAC896192E05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7F828EA-BAB8-40F4-BA4F-2D49FDC00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FA31002-8330-45A4-AA35-635FCA5A3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CF8CB-7856-4B96-8220-067628DEA1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290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85234DC-1F47-4CD2-95C7-0F623CE6A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5CCB58A-C9B9-4DCE-A470-1F08037352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EC7FDBA-15C5-4DE0-8E6A-466577B570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8CB2E-082A-4E16-8DDD-BAC896192E05}" type="datetimeFigureOut">
              <a:rPr lang="ko-KR" altLang="en-US" smtClean="0"/>
              <a:t>2024-08-14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D7ABFB1-5ABA-44CE-B8B9-BEFA43B9CD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D72E1D6-8958-4498-85D0-55B583150B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7CF8CB-7856-4B96-8220-067628DEA1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2011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YXmvuZrApk4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zE0IVeIQb2I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zbYXaxkd13s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948D643-61C8-4957-841F-7F03B02F44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86466"/>
            <a:ext cx="9144000" cy="1132683"/>
          </a:xfrm>
        </p:spPr>
        <p:txBody>
          <a:bodyPr>
            <a:noAutofit/>
          </a:bodyPr>
          <a:lstStyle/>
          <a:p>
            <a:r>
              <a:rPr lang="en-US" altLang="ko-KR" sz="6600" dirty="0"/>
              <a:t>NEXT</a:t>
            </a:r>
            <a:r>
              <a:rPr lang="ko-KR" altLang="en-US" sz="6600" dirty="0"/>
              <a:t> </a:t>
            </a:r>
            <a:r>
              <a:rPr lang="en-US" altLang="ko-KR" sz="6600" dirty="0"/>
              <a:t>AI</a:t>
            </a:r>
            <a:endParaRPr lang="ko-KR" altLang="en-US" sz="6600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73422A1-0605-4DA6-96A9-22EE6790C3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99399" y="5333999"/>
            <a:ext cx="3674533" cy="1413933"/>
          </a:xfrm>
        </p:spPr>
        <p:txBody>
          <a:bodyPr>
            <a:normAutofit/>
          </a:bodyPr>
          <a:lstStyle/>
          <a:p>
            <a:pPr algn="r"/>
            <a:r>
              <a:rPr lang="ko-KR" altLang="en-US" sz="2000" dirty="0"/>
              <a:t>경기도청 </a:t>
            </a:r>
            <a:r>
              <a:rPr lang="en-US" altLang="ko-KR" sz="2000" dirty="0"/>
              <a:t>AI</a:t>
            </a:r>
            <a:r>
              <a:rPr lang="ko-KR" altLang="en-US" sz="2000" dirty="0"/>
              <a:t>산업육성과장</a:t>
            </a:r>
            <a:endParaRPr lang="en-US" altLang="ko-KR" sz="2000" dirty="0"/>
          </a:p>
          <a:p>
            <a:pPr algn="r"/>
            <a:r>
              <a:rPr lang="ko-KR" altLang="en-US" sz="2000" dirty="0"/>
              <a:t>이수재</a:t>
            </a:r>
          </a:p>
        </p:txBody>
      </p:sp>
    </p:spTree>
    <p:extLst>
      <p:ext uri="{BB962C8B-B14F-4D97-AF65-F5344CB8AC3E}">
        <p14:creationId xmlns:p14="http://schemas.microsoft.com/office/powerpoint/2010/main" val="3028999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383C108-40F0-4640-A581-488A5840A266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12" y="883687"/>
            <a:ext cx="3060000" cy="5400000"/>
          </a:xfrm>
          <a:prstGeom prst="rect">
            <a:avLst/>
          </a:prstGeom>
          <a:ln w="34925" cmpd="dbl">
            <a:solidFill>
              <a:schemeClr val="bg1"/>
            </a:solidFill>
          </a:ln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82F52E98-534E-4C56-8267-6E7217ECB5E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040" y="883687"/>
            <a:ext cx="3060000" cy="5400000"/>
          </a:xfrm>
          <a:prstGeom prst="rect">
            <a:avLst/>
          </a:prstGeom>
          <a:ln w="34925" cmpd="dbl">
            <a:solidFill>
              <a:schemeClr val="bg1"/>
            </a:solidFill>
          </a:ln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B73B888-6663-43BC-8B60-6E8E65D5906D}"/>
              </a:ext>
            </a:extLst>
          </p:cNvPr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5568" y="883687"/>
            <a:ext cx="3060000" cy="5400000"/>
          </a:xfrm>
          <a:prstGeom prst="rect">
            <a:avLst/>
          </a:prstGeom>
          <a:ln w="34925" cmpd="dbl">
            <a:solidFill>
              <a:schemeClr val="bg1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064E78C-419C-4CCA-AD32-80552E1844A1}"/>
              </a:ext>
            </a:extLst>
          </p:cNvPr>
          <p:cNvSpPr txBox="1"/>
          <p:nvPr/>
        </p:nvSpPr>
        <p:spPr>
          <a:xfrm>
            <a:off x="495300" y="389647"/>
            <a:ext cx="1847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STOCK MARKET</a:t>
            </a:r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24C039A-E53E-41DE-9451-EE0EB14D1B1D}"/>
              </a:ext>
            </a:extLst>
          </p:cNvPr>
          <p:cNvSpPr txBox="1"/>
          <p:nvPr/>
        </p:nvSpPr>
        <p:spPr>
          <a:xfrm>
            <a:off x="10906269" y="389647"/>
            <a:ext cx="9492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NVIDIA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11381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7A612FB-7E16-4046-8114-2C366B1A2947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8584" y="895351"/>
            <a:ext cx="3060000" cy="5400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0E1C9706-CA8F-49F3-89F6-B3767D7FD0F9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16" y="895351"/>
            <a:ext cx="3060000" cy="54000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EFC9A2D-F64F-4845-A2ED-E93CAD7D2FA7}"/>
              </a:ext>
            </a:extLst>
          </p:cNvPr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000" y="895351"/>
            <a:ext cx="3060000" cy="5400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8975F3E-9C51-4B7A-8060-4115D8BE70F0}"/>
              </a:ext>
            </a:extLst>
          </p:cNvPr>
          <p:cNvSpPr txBox="1"/>
          <p:nvPr/>
        </p:nvSpPr>
        <p:spPr>
          <a:xfrm>
            <a:off x="495300" y="389647"/>
            <a:ext cx="1847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STOCK MARKET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5AEBF7-9524-47A1-9E06-988B9FA663F2}"/>
              </a:ext>
            </a:extLst>
          </p:cNvPr>
          <p:cNvSpPr txBox="1"/>
          <p:nvPr/>
        </p:nvSpPr>
        <p:spPr>
          <a:xfrm>
            <a:off x="10659738" y="389647"/>
            <a:ext cx="11688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Microsoft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26476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0FB9777-3AED-428E-AE08-4396BB82DCBF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37" y="879993"/>
            <a:ext cx="3060000" cy="5400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C7C01749-A969-40A4-A511-1C00AB4CC5C1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412" y="879993"/>
            <a:ext cx="3060000" cy="54000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E85A6998-0ADB-48C5-9143-A60FEBC99F1A}"/>
              </a:ext>
            </a:extLst>
          </p:cNvPr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7187" y="879993"/>
            <a:ext cx="3060000" cy="5400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DEE0874-85D8-43E3-8FB8-B2BEA54B8F55}"/>
              </a:ext>
            </a:extLst>
          </p:cNvPr>
          <p:cNvSpPr txBox="1"/>
          <p:nvPr/>
        </p:nvSpPr>
        <p:spPr>
          <a:xfrm>
            <a:off x="495300" y="389647"/>
            <a:ext cx="1847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STOCK MARKET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D47544A-BCB2-4F87-99F8-753A4D57077D}"/>
              </a:ext>
            </a:extLst>
          </p:cNvPr>
          <p:cNvSpPr txBox="1"/>
          <p:nvPr/>
        </p:nvSpPr>
        <p:spPr>
          <a:xfrm>
            <a:off x="10906269" y="389647"/>
            <a:ext cx="792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Apple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7627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373E3824-03C7-424A-8042-B29405F6241D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34" y="914400"/>
            <a:ext cx="3060000" cy="540000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290F6497-25CD-4D28-A4CD-37F9F741E29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000" y="914400"/>
            <a:ext cx="3060000" cy="5400000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3DF27BF2-C4EA-40CA-A8DF-01675B0D1010}"/>
              </a:ext>
            </a:extLst>
          </p:cNvPr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7966" y="914400"/>
            <a:ext cx="3060000" cy="5400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BCEC3D9-D961-439C-93A0-EFCF9F8B8BCA}"/>
              </a:ext>
            </a:extLst>
          </p:cNvPr>
          <p:cNvSpPr txBox="1"/>
          <p:nvPr/>
        </p:nvSpPr>
        <p:spPr>
          <a:xfrm>
            <a:off x="495300" y="389647"/>
            <a:ext cx="1847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STOCK MARKET</a:t>
            </a:r>
            <a:endParaRPr lang="ko-KR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B415391-24EC-4761-9319-123842F5666D}"/>
              </a:ext>
            </a:extLst>
          </p:cNvPr>
          <p:cNvSpPr txBox="1"/>
          <p:nvPr/>
        </p:nvSpPr>
        <p:spPr>
          <a:xfrm>
            <a:off x="10906269" y="389647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Google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2887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5CF0F592-BC74-49DC-B236-37C579B3C2F7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666" y="895155"/>
            <a:ext cx="3060000" cy="54000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FAD51939-17F0-42C2-926F-FB16C36903E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525" y="895155"/>
            <a:ext cx="3060000" cy="540000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ECD16BB8-93EE-4A1B-902C-14BEC9A46E91}"/>
              </a:ext>
            </a:extLst>
          </p:cNvPr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3384" y="895155"/>
            <a:ext cx="3060000" cy="5400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AA0C9B2-63A3-43CD-908B-3098DF11912A}"/>
              </a:ext>
            </a:extLst>
          </p:cNvPr>
          <p:cNvSpPr txBox="1"/>
          <p:nvPr/>
        </p:nvSpPr>
        <p:spPr>
          <a:xfrm>
            <a:off x="495300" y="389647"/>
            <a:ext cx="1847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STOCK MARKET</a:t>
            </a:r>
            <a:endParaRPr lang="ko-KR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74322BE-FF48-4222-B199-0FFA4A9645B8}"/>
              </a:ext>
            </a:extLst>
          </p:cNvPr>
          <p:cNvSpPr txBox="1"/>
          <p:nvPr/>
        </p:nvSpPr>
        <p:spPr>
          <a:xfrm>
            <a:off x="10906269" y="389647"/>
            <a:ext cx="9046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NAVER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3329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292256A-31D9-41A9-AE87-1818CADA031B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22" y="876300"/>
            <a:ext cx="3060000" cy="5400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ADB28282-17B1-49AF-9DF6-25FB73759367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011" y="876300"/>
            <a:ext cx="3060000" cy="54000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30B0066-4BF4-4EC3-9B55-DCC54E3E1BD8}"/>
              </a:ext>
            </a:extLst>
          </p:cNvPr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800" y="876300"/>
            <a:ext cx="3060000" cy="5400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79B008C-7E64-4BAF-9B07-0CF1C2942D55}"/>
              </a:ext>
            </a:extLst>
          </p:cNvPr>
          <p:cNvSpPr txBox="1"/>
          <p:nvPr/>
        </p:nvSpPr>
        <p:spPr>
          <a:xfrm>
            <a:off x="495300" y="389647"/>
            <a:ext cx="1847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STOCK MARKET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F3FC20-3C88-46A6-8724-4EBD816A8A2B}"/>
              </a:ext>
            </a:extLst>
          </p:cNvPr>
          <p:cNvSpPr txBox="1"/>
          <p:nvPr/>
        </p:nvSpPr>
        <p:spPr>
          <a:xfrm>
            <a:off x="10906269" y="389647"/>
            <a:ext cx="9364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KAKAO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8349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4B0CA01-9E62-44DF-A70A-1D0D3D9E2B9B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07" y="885825"/>
            <a:ext cx="3060000" cy="5400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4F070DE-1706-4BC3-9AE7-DDFEFB737008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000" y="885825"/>
            <a:ext cx="3060000" cy="54000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A197150-C971-4FC1-8BBF-B8FAAF3671A7}"/>
              </a:ext>
            </a:extLst>
          </p:cNvPr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7893" y="885825"/>
            <a:ext cx="3060000" cy="5400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90B37B0-ECF8-44D6-880C-554FBCCCD908}"/>
              </a:ext>
            </a:extLst>
          </p:cNvPr>
          <p:cNvSpPr txBox="1"/>
          <p:nvPr/>
        </p:nvSpPr>
        <p:spPr>
          <a:xfrm>
            <a:off x="495300" y="389647"/>
            <a:ext cx="1847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STOCK MARKET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03D3EC-7ED5-4CFD-8D3D-946A57B516A3}"/>
              </a:ext>
            </a:extLst>
          </p:cNvPr>
          <p:cNvSpPr txBox="1"/>
          <p:nvPr/>
        </p:nvSpPr>
        <p:spPr>
          <a:xfrm>
            <a:off x="10679440" y="387509"/>
            <a:ext cx="11384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Samsung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303930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B643CD4-0D84-4935-A5F9-C358A6DF2905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512" y="857250"/>
            <a:ext cx="3060000" cy="5400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0E625ED-0DAB-45ED-9CFC-FA32515CDBAD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68" y="857250"/>
            <a:ext cx="3060000" cy="54000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2CAF7E5-35BA-4C01-9C8E-58AAF9D4D119}"/>
              </a:ext>
            </a:extLst>
          </p:cNvPr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4757" y="857250"/>
            <a:ext cx="3060000" cy="5400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B4B5E7C-0C71-4CF9-85BD-B9C0C3C3CDDA}"/>
              </a:ext>
            </a:extLst>
          </p:cNvPr>
          <p:cNvSpPr txBox="1"/>
          <p:nvPr/>
        </p:nvSpPr>
        <p:spPr>
          <a:xfrm>
            <a:off x="495300" y="389647"/>
            <a:ext cx="1847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STOCK MARKET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A086E6-8942-4CA9-994E-D67A04C79A93}"/>
              </a:ext>
            </a:extLst>
          </p:cNvPr>
          <p:cNvSpPr txBox="1"/>
          <p:nvPr/>
        </p:nvSpPr>
        <p:spPr>
          <a:xfrm>
            <a:off x="10430114" y="407819"/>
            <a:ext cx="1369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/>
              <a:t>SK</a:t>
            </a:r>
            <a:r>
              <a:rPr lang="ko-KR" altLang="en-US" dirty="0"/>
              <a:t>하이닉스</a:t>
            </a:r>
          </a:p>
        </p:txBody>
      </p:sp>
    </p:spTree>
    <p:extLst>
      <p:ext uri="{BB962C8B-B14F-4D97-AF65-F5344CB8AC3E}">
        <p14:creationId xmlns:p14="http://schemas.microsoft.com/office/powerpoint/2010/main" val="1264025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7859B04-DB0C-4A58-A476-0E02D2A36919}"/>
              </a:ext>
            </a:extLst>
          </p:cNvPr>
          <p:cNvSpPr txBox="1"/>
          <p:nvPr/>
        </p:nvSpPr>
        <p:spPr>
          <a:xfrm>
            <a:off x="1045028" y="933061"/>
            <a:ext cx="93634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Q1)</a:t>
            </a:r>
            <a:r>
              <a:rPr lang="ko-KR" altLang="en-US" sz="2400" dirty="0"/>
              <a:t>미국 </a:t>
            </a:r>
            <a:r>
              <a:rPr lang="ko-KR" altLang="en-US" sz="2400" dirty="0" err="1"/>
              <a:t>빅테크</a:t>
            </a:r>
            <a:r>
              <a:rPr lang="ko-KR" altLang="en-US" sz="2400" dirty="0"/>
              <a:t> 기업의 주식과 한국 </a:t>
            </a:r>
            <a:r>
              <a:rPr lang="ko-KR" altLang="en-US" sz="2400" dirty="0" err="1"/>
              <a:t>빅테크</a:t>
            </a:r>
            <a:r>
              <a:rPr lang="ko-KR" altLang="en-US" sz="2400" dirty="0"/>
              <a:t> 기업의 주식 움직임의 </a:t>
            </a:r>
            <a:endParaRPr lang="en-US" altLang="ko-KR" sz="2400" dirty="0"/>
          </a:p>
          <a:p>
            <a:r>
              <a:rPr lang="ko-KR" altLang="en-US" sz="2400" dirty="0"/>
              <a:t>차이는 왜 생기는 것일까</a:t>
            </a:r>
            <a:r>
              <a:rPr lang="en-US" altLang="ko-KR" sz="2400" dirty="0"/>
              <a:t>?</a:t>
            </a:r>
            <a:endParaRPr lang="ko-KR" altLang="en-US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8C6488-3D52-4D75-9B11-1F19492E92BF}"/>
              </a:ext>
            </a:extLst>
          </p:cNvPr>
          <p:cNvSpPr txBox="1"/>
          <p:nvPr/>
        </p:nvSpPr>
        <p:spPr>
          <a:xfrm>
            <a:off x="1045026" y="2686146"/>
            <a:ext cx="97433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Q2) </a:t>
            </a:r>
            <a:r>
              <a:rPr lang="ko-KR" altLang="en-US" sz="2400" dirty="0"/>
              <a:t>엔비디아는 왜 삼성전자가 아닌 </a:t>
            </a:r>
            <a:r>
              <a:rPr lang="en-US" altLang="ko-KR" sz="2400" dirty="0"/>
              <a:t>SK</a:t>
            </a:r>
            <a:r>
              <a:rPr lang="ko-KR" altLang="en-US" sz="2400" dirty="0"/>
              <a:t> 하이닉스와 관계가 긴밀할까</a:t>
            </a:r>
            <a:r>
              <a:rPr lang="en-US" altLang="ko-KR" sz="2400" dirty="0"/>
              <a:t>?</a:t>
            </a:r>
            <a:endParaRPr lang="ko-KR" altLang="en-US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959065-B231-4F33-957F-E18B17116305}"/>
              </a:ext>
            </a:extLst>
          </p:cNvPr>
          <p:cNvSpPr txBox="1"/>
          <p:nvPr/>
        </p:nvSpPr>
        <p:spPr>
          <a:xfrm>
            <a:off x="1045027" y="4307632"/>
            <a:ext cx="93506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Q3) AI</a:t>
            </a:r>
            <a:r>
              <a:rPr lang="ko-KR" altLang="en-US" sz="2400" dirty="0"/>
              <a:t>는 인터넷 시대</a:t>
            </a:r>
            <a:r>
              <a:rPr lang="en-US" altLang="ko-KR" sz="2400" dirty="0"/>
              <a:t>, </a:t>
            </a:r>
            <a:r>
              <a:rPr lang="ko-KR" altLang="en-US" sz="2400" dirty="0"/>
              <a:t>모바일 시대처럼 범용 기술이 될 수 있을까</a:t>
            </a:r>
            <a:r>
              <a:rPr lang="en-US" altLang="ko-KR" sz="2400" dirty="0"/>
              <a:t>?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207477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튜링테스트 : 네이버 블로그">
            <a:extLst>
              <a:ext uri="{FF2B5EF4-FFF2-40B4-BE49-F238E27FC236}">
                <a16:creationId xmlns:a16="http://schemas.microsoft.com/office/drawing/2014/main" id="{4F7BEB6E-1357-4225-87EB-89F001B108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12" y="2720261"/>
            <a:ext cx="2552700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전문가 시스템(expert system)이란? : 네이버 블로그">
            <a:extLst>
              <a:ext uri="{FF2B5EF4-FFF2-40B4-BE49-F238E27FC236}">
                <a16:creationId xmlns:a16="http://schemas.microsoft.com/office/drawing/2014/main" id="{9DCCAEEB-C659-4874-8ABF-40A59162F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881" y="2455213"/>
            <a:ext cx="6296025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88ECF55-EC06-4606-B127-18D371C7544D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인공지능 역사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B0F402-8099-4192-9337-A82E5EEF4722}"/>
              </a:ext>
            </a:extLst>
          </p:cNvPr>
          <p:cNvSpPr txBox="1"/>
          <p:nvPr/>
        </p:nvSpPr>
        <p:spPr>
          <a:xfrm>
            <a:off x="10805146" y="389647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1&amp;2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38059369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E56FD06-AB5F-4F44-A2D6-044A0385B8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143" y="1977190"/>
            <a:ext cx="4985060" cy="421163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5BC58C-9C38-4CBB-BB01-6A500DD74130}"/>
              </a:ext>
            </a:extLst>
          </p:cNvPr>
          <p:cNvSpPr txBox="1"/>
          <p:nvPr/>
        </p:nvSpPr>
        <p:spPr>
          <a:xfrm>
            <a:off x="6096000" y="3759844"/>
            <a:ext cx="58047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네 점 사이에 직선 하나를 그어서 직선 한편에는</a:t>
            </a:r>
            <a:endParaRPr lang="en-US" altLang="ko-KR" dirty="0"/>
          </a:p>
          <a:p>
            <a:r>
              <a:rPr lang="ko-KR" altLang="en-US" dirty="0" err="1"/>
              <a:t>검은점만</a:t>
            </a:r>
            <a:r>
              <a:rPr lang="ko-KR" altLang="en-US" dirty="0"/>
              <a:t> 있고</a:t>
            </a:r>
            <a:r>
              <a:rPr lang="en-US" altLang="ko-KR" dirty="0"/>
              <a:t>, </a:t>
            </a:r>
            <a:r>
              <a:rPr lang="ko-KR" altLang="en-US" dirty="0"/>
              <a:t>다른 한쪽에는 </a:t>
            </a:r>
            <a:r>
              <a:rPr lang="ko-KR" altLang="en-US" dirty="0" err="1"/>
              <a:t>흰점만</a:t>
            </a:r>
            <a:r>
              <a:rPr lang="ko-KR" altLang="en-US" dirty="0"/>
              <a:t> 있도록 </a:t>
            </a:r>
            <a:r>
              <a:rPr lang="ko-KR" altLang="en-US" dirty="0" err="1"/>
              <a:t>그리시오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C1D54E-B809-4C95-9240-F3A0188CB83D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인공지능 역사</a:t>
            </a:r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B2D9B9-B708-488F-BFA6-DB54443C1055}"/>
              </a:ext>
            </a:extLst>
          </p:cNvPr>
          <p:cNvSpPr txBox="1"/>
          <p:nvPr/>
        </p:nvSpPr>
        <p:spPr>
          <a:xfrm>
            <a:off x="10805146" y="389647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1&amp;2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2842575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5A64F60A-63C4-490D-A081-DEA046497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084" y="1544230"/>
            <a:ext cx="5653341" cy="4611715"/>
          </a:xfrm>
          <a:prstGeom prst="rect">
            <a:avLst/>
          </a:prstGeom>
        </p:spPr>
      </p:pic>
      <p:pic>
        <p:nvPicPr>
          <p:cNvPr id="5122" name="Picture 2" descr="No Sign Icon Vector Transparent Stock ...">
            <a:extLst>
              <a:ext uri="{FF2B5EF4-FFF2-40B4-BE49-F238E27FC236}">
                <a16:creationId xmlns:a16="http://schemas.microsoft.com/office/drawing/2014/main" id="{0F2B0A23-D4B5-4324-A2C0-67356A0B0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0030" y="252539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708ED9A-151B-4679-A309-63C748A9F64D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인공지능 역사</a:t>
            </a:r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86A767-4ED5-4849-BC85-D796DDB0B2D9}"/>
              </a:ext>
            </a:extLst>
          </p:cNvPr>
          <p:cNvSpPr txBox="1"/>
          <p:nvPr/>
        </p:nvSpPr>
        <p:spPr>
          <a:xfrm>
            <a:off x="10805146" y="389647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1&amp;2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7675668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1AD19EF0-38DF-434D-97A6-54111B3440E7}"/>
              </a:ext>
            </a:extLst>
          </p:cNvPr>
          <p:cNvSpPr/>
          <p:nvPr/>
        </p:nvSpPr>
        <p:spPr>
          <a:xfrm>
            <a:off x="7761429" y="6248791"/>
            <a:ext cx="41336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/>
              <a:t>https://ang-love-chang.tistory.com/26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6EE8851-E731-4F7D-A12A-9F8A725166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721" y="1782414"/>
            <a:ext cx="10449846" cy="34136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9E9347-0339-4087-A3FF-7DE5A8FC8CC6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인공지능 역사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55A01A-417C-4F0F-9356-48251EED3862}"/>
              </a:ext>
            </a:extLst>
          </p:cNvPr>
          <p:cNvSpPr txBox="1"/>
          <p:nvPr/>
        </p:nvSpPr>
        <p:spPr>
          <a:xfrm>
            <a:off x="10805146" y="389647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1&amp;2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15153371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AD033FED-8B5A-41ED-A40A-4F1D7E1E0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756" y="2249715"/>
            <a:ext cx="9918390" cy="2821397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075E7BD0-D9FA-4F9A-9D63-AAEEFC4696BE}"/>
              </a:ext>
            </a:extLst>
          </p:cNvPr>
          <p:cNvSpPr/>
          <p:nvPr/>
        </p:nvSpPr>
        <p:spPr>
          <a:xfrm>
            <a:off x="7341551" y="6108832"/>
            <a:ext cx="41336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/>
              <a:t>https://ang-love-chang.tistory.com/26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C966AA-E020-46ED-8263-46C1AF27E103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인공지능 역사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EA4D04-6C54-44AB-AF64-4E8AB1B31AF4}"/>
              </a:ext>
            </a:extLst>
          </p:cNvPr>
          <p:cNvSpPr txBox="1"/>
          <p:nvPr/>
        </p:nvSpPr>
        <p:spPr>
          <a:xfrm>
            <a:off x="10805146" y="389647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1&amp;2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22307090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C7F22CBA-F3E7-490D-B482-1D34975A11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352" y="1828599"/>
            <a:ext cx="5829120" cy="4451187"/>
          </a:xfrm>
          <a:prstGeom prst="rect">
            <a:avLst/>
          </a:prstGeom>
        </p:spPr>
      </p:pic>
      <p:pic>
        <p:nvPicPr>
          <p:cNvPr id="6146" name="Picture 2" descr="YES!APP – Apps on Google Play">
            <a:extLst>
              <a:ext uri="{FF2B5EF4-FFF2-40B4-BE49-F238E27FC236}">
                <a16:creationId xmlns:a16="http://schemas.microsoft.com/office/drawing/2014/main" id="{6655E8F4-67DC-4F21-AE15-14C215106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4675" y="291727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213237-D7E3-4E58-9A0C-D5CB0B4D672C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인공지능 역사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D01CF45-E384-4343-B164-73A3F9446424}"/>
              </a:ext>
            </a:extLst>
          </p:cNvPr>
          <p:cNvSpPr txBox="1"/>
          <p:nvPr/>
        </p:nvSpPr>
        <p:spPr>
          <a:xfrm>
            <a:off x="10805146" y="389647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1&amp;2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8156479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F34E301A-DD04-4812-95BA-F52729A8D7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1671" y="2582854"/>
            <a:ext cx="7392432" cy="243874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1DD074-C048-40CF-89D4-F37E2147AFE1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인공지능 역사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8BA09C1-26CA-4537-9EB9-11DC000A1BE9}"/>
              </a:ext>
            </a:extLst>
          </p:cNvPr>
          <p:cNvSpPr txBox="1"/>
          <p:nvPr/>
        </p:nvSpPr>
        <p:spPr>
          <a:xfrm>
            <a:off x="10805146" y="389647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1&amp;2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13592537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3415149B-3B8A-468A-97B3-A877F1721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1" y="2483668"/>
            <a:ext cx="7611537" cy="296268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75A1EE8-2E55-4122-83FC-E01BCC28697E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인공지능 역사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B082DC-8268-46E8-A644-5DA6D1311280}"/>
              </a:ext>
            </a:extLst>
          </p:cNvPr>
          <p:cNvSpPr txBox="1"/>
          <p:nvPr/>
        </p:nvSpPr>
        <p:spPr>
          <a:xfrm>
            <a:off x="10805146" y="389647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1&amp;2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24262542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910EF45-729C-434F-80F3-6BCB8CA0ED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4963" y="1467523"/>
            <a:ext cx="5705016" cy="515077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9D6043A-974F-417A-87CD-CABD7BD98DA8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인공지능 역사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22A4AB-689F-4DCC-93E6-2D60C0155195}"/>
              </a:ext>
            </a:extLst>
          </p:cNvPr>
          <p:cNvSpPr txBox="1"/>
          <p:nvPr/>
        </p:nvSpPr>
        <p:spPr>
          <a:xfrm>
            <a:off x="10805146" y="389647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1&amp;2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37862503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알파고 '세계의 표준'을 노리다 &lt; 사회 &lt; 기사본문 - 시사저널">
            <a:extLst>
              <a:ext uri="{FF2B5EF4-FFF2-40B4-BE49-F238E27FC236}">
                <a16:creationId xmlns:a16="http://schemas.microsoft.com/office/drawing/2014/main" id="{78B6A506-B50B-42D1-AF84-84A15F663F03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320" y="2861388"/>
            <a:ext cx="432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인간 방식' 버린 2세대 알파고… 인류엔 또한번 충격의 파고 - 조선비즈">
            <a:extLst>
              <a:ext uri="{FF2B5EF4-FFF2-40B4-BE49-F238E27FC236}">
                <a16:creationId xmlns:a16="http://schemas.microsoft.com/office/drawing/2014/main" id="{8F363C4F-EE5A-435F-B07E-1AD24848205F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632" y="2861388"/>
            <a:ext cx="432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0EF697-202B-44C4-BD2C-82854F7197F1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인공지능 역사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0AE60B-A853-40E2-8D4D-C36ACC04E0FE}"/>
              </a:ext>
            </a:extLst>
          </p:cNvPr>
          <p:cNvSpPr txBox="1"/>
          <p:nvPr/>
        </p:nvSpPr>
        <p:spPr>
          <a:xfrm>
            <a:off x="10805146" y="389647"/>
            <a:ext cx="10887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1&amp;2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34152476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머신러닝 딥러닝 알고리즘을 소개합니다. : 인공지능 영역의 확장">
            <a:extLst>
              <a:ext uri="{FF2B5EF4-FFF2-40B4-BE49-F238E27FC236}">
                <a16:creationId xmlns:a16="http://schemas.microsoft.com/office/drawing/2014/main" id="{7A1AC414-BC0E-4534-AD43-3C1AEE895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53" y="2536372"/>
            <a:ext cx="48768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구글의 시대와 코닥 모멘트 | 한국경제">
            <a:extLst>
              <a:ext uri="{FF2B5EF4-FFF2-40B4-BE49-F238E27FC236}">
                <a16:creationId xmlns:a16="http://schemas.microsoft.com/office/drawing/2014/main" id="{C4CC8360-5635-4B6D-9E79-64C57AD30DF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2054" name="Picture 6" descr="Transformer 모델이란? : AI 혁신을 주도하는 트랜스포머 알고리즘">
            <a:extLst>
              <a:ext uri="{FF2B5EF4-FFF2-40B4-BE49-F238E27FC236}">
                <a16:creationId xmlns:a16="http://schemas.microsoft.com/office/drawing/2014/main" id="{96563634-0A7F-4CB4-BFD9-76B5622C0D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073" y="2209800"/>
            <a:ext cx="4876800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2FF1C1B-B165-452B-B64B-02B120A55087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인공지능 역사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32B2EB-3C22-4B94-9E7D-BC88FA83BBAA}"/>
              </a:ext>
            </a:extLst>
          </p:cNvPr>
          <p:cNvSpPr txBox="1"/>
          <p:nvPr/>
        </p:nvSpPr>
        <p:spPr>
          <a:xfrm>
            <a:off x="10805146" y="389647"/>
            <a:ext cx="772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15821504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오픈AI 기업가치 100조원 돌파… 10개월 만에 3배로&quot; - 디지털데일리">
            <a:extLst>
              <a:ext uri="{FF2B5EF4-FFF2-40B4-BE49-F238E27FC236}">
                <a16:creationId xmlns:a16="http://schemas.microsoft.com/office/drawing/2014/main" id="{E67270A7-0626-4ED2-A5D9-302BBCA0DF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062" y="1992087"/>
            <a:ext cx="249555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laude AI + Code ...">
            <a:extLst>
              <a:ext uri="{FF2B5EF4-FFF2-40B4-BE49-F238E27FC236}">
                <a16:creationId xmlns:a16="http://schemas.microsoft.com/office/drawing/2014/main" id="{ABF50810-AB8C-40FE-9AB7-6C956C1D05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0" y="2220687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상위 1% 전문가…LG 초거대 AI '엑사원 2.0' 베일 벗었다">
            <a:extLst>
              <a:ext uri="{FF2B5EF4-FFF2-40B4-BE49-F238E27FC236}">
                <a16:creationId xmlns:a16="http://schemas.microsoft.com/office/drawing/2014/main" id="{3443B881-4A18-428C-90A5-2C0BDCC9C4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410" y="1958749"/>
            <a:ext cx="2152650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한국인에게 딱 맞는 AI, 클로바 X 체험기 - 아셀님의 블로그 - 인프런 | 커뮤니티">
            <a:extLst>
              <a:ext uri="{FF2B5EF4-FFF2-40B4-BE49-F238E27FC236}">
                <a16:creationId xmlns:a16="http://schemas.microsoft.com/office/drawing/2014/main" id="{2D649332-2315-4A12-8DB2-010924840E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55" y="4875342"/>
            <a:ext cx="3362325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Mistral AI - 나무위키">
            <a:extLst>
              <a:ext uri="{FF2B5EF4-FFF2-40B4-BE49-F238E27FC236}">
                <a16:creationId xmlns:a16="http://schemas.microsoft.com/office/drawing/2014/main" id="{38E4051C-24CD-40E8-B8FA-4B40DC664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3862" y="4884673"/>
            <a:ext cx="3724275" cy="122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B7E1691-CAF1-4CE8-96CD-BBE461E2883A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인공지능 역사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52D7DE8-2879-4FF7-ABD4-5D032561AE7D}"/>
              </a:ext>
            </a:extLst>
          </p:cNvPr>
          <p:cNvSpPr txBox="1"/>
          <p:nvPr/>
        </p:nvSpPr>
        <p:spPr>
          <a:xfrm>
            <a:off x="10805146" y="389647"/>
            <a:ext cx="772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35368429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트랜스포머 모델이란 무엇인가? (1) | NVIDIA Blog">
            <a:extLst>
              <a:ext uri="{FF2B5EF4-FFF2-40B4-BE49-F238E27FC236}">
                <a16:creationId xmlns:a16="http://schemas.microsoft.com/office/drawing/2014/main" id="{0D9A84E5-BB67-457F-8265-EEBBCFCBCF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221" y="1728205"/>
            <a:ext cx="6400800" cy="437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DCD331E-BC05-41C2-A52D-D6DDBEA2160F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인공지능 역사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C46345-3E61-490F-94FD-DB998A94311F}"/>
              </a:ext>
            </a:extLst>
          </p:cNvPr>
          <p:cNvSpPr txBox="1"/>
          <p:nvPr/>
        </p:nvSpPr>
        <p:spPr>
          <a:xfrm>
            <a:off x="10805146" y="389647"/>
            <a:ext cx="772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23545141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7859B04-DB0C-4A58-A476-0E02D2A36919}"/>
              </a:ext>
            </a:extLst>
          </p:cNvPr>
          <p:cNvSpPr txBox="1"/>
          <p:nvPr/>
        </p:nvSpPr>
        <p:spPr>
          <a:xfrm>
            <a:off x="1045028" y="933061"/>
            <a:ext cx="92865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Q1)</a:t>
            </a:r>
            <a:r>
              <a:rPr lang="ko-KR" altLang="en-US" sz="2400" dirty="0"/>
              <a:t> 기존의 인공지능의 역할과 생성형 인공지능의 역할의 차이는</a:t>
            </a:r>
            <a:r>
              <a:rPr lang="en-US" altLang="ko-KR" sz="2400" dirty="0"/>
              <a:t>?</a:t>
            </a:r>
            <a:endParaRPr lang="ko-KR" altLang="en-US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8C6488-3D52-4D75-9B11-1F19492E92BF}"/>
              </a:ext>
            </a:extLst>
          </p:cNvPr>
          <p:cNvSpPr txBox="1"/>
          <p:nvPr/>
        </p:nvSpPr>
        <p:spPr>
          <a:xfrm>
            <a:off x="1045026" y="2686146"/>
            <a:ext cx="7946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Q2) </a:t>
            </a:r>
            <a:r>
              <a:rPr lang="ko-KR" altLang="en-US" sz="2400" dirty="0"/>
              <a:t>생성형 인공지능이 가져온 기회와 위기는 무엇일까</a:t>
            </a:r>
            <a:r>
              <a:rPr lang="en-US" altLang="ko-KR" sz="2400" dirty="0"/>
              <a:t>?</a:t>
            </a:r>
            <a:endParaRPr lang="ko-KR" altLang="en-US" sz="2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959065-B231-4F33-957F-E18B17116305}"/>
              </a:ext>
            </a:extLst>
          </p:cNvPr>
          <p:cNvSpPr txBox="1"/>
          <p:nvPr/>
        </p:nvSpPr>
        <p:spPr>
          <a:xfrm>
            <a:off x="1045027" y="4307632"/>
            <a:ext cx="59907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/>
              <a:t>Q3) </a:t>
            </a:r>
            <a:r>
              <a:rPr lang="ko-KR" altLang="en-US" sz="2400" dirty="0"/>
              <a:t>인공지능과 인간은 공존할 수 있을까</a:t>
            </a:r>
            <a:r>
              <a:rPr lang="en-US" altLang="ko-KR" sz="2400" dirty="0"/>
              <a:t>?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2846364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AFEE54FE-21A5-4FBC-84F7-BFD0EC3123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918" y="1575816"/>
            <a:ext cx="7553616" cy="483431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C86C8BA-C112-44B1-8CD4-225AFB1D2547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인공지능 역할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DA4D83-8CCA-4506-B8AB-87F1C32F6011}"/>
              </a:ext>
            </a:extLst>
          </p:cNvPr>
          <p:cNvSpPr txBox="1"/>
          <p:nvPr/>
        </p:nvSpPr>
        <p:spPr>
          <a:xfrm>
            <a:off x="10805146" y="389647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예측</a:t>
            </a:r>
          </a:p>
        </p:txBody>
      </p:sp>
    </p:spTree>
    <p:extLst>
      <p:ext uri="{BB962C8B-B14F-4D97-AF65-F5344CB8AC3E}">
        <p14:creationId xmlns:p14="http://schemas.microsoft.com/office/powerpoint/2010/main" val="32493536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CEF2034E-F6E0-4E05-AB55-46A98672E8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69856"/>
            <a:ext cx="7372190" cy="411127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45EB1255-8AC3-4669-BF20-35223F7D95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1778" y="4292081"/>
            <a:ext cx="6625495" cy="2449477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3B311823-60E1-4B96-8568-AD12BC5911A8}"/>
              </a:ext>
            </a:extLst>
          </p:cNvPr>
          <p:cNvSpPr/>
          <p:nvPr/>
        </p:nvSpPr>
        <p:spPr>
          <a:xfrm>
            <a:off x="220792" y="6487642"/>
            <a:ext cx="3894008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050" dirty="0"/>
              <a:t>https://www.hani.co.kr/arti/science/technology/979371.html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74C2CE-A1C8-440A-BB49-7B2E49CEB67F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인공지능 역사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F1A16A9-30DF-4FE1-9582-94005E276880}"/>
              </a:ext>
            </a:extLst>
          </p:cNvPr>
          <p:cNvSpPr txBox="1"/>
          <p:nvPr/>
        </p:nvSpPr>
        <p:spPr>
          <a:xfrm>
            <a:off x="10805146" y="389647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분류</a:t>
            </a:r>
          </a:p>
        </p:txBody>
      </p:sp>
    </p:spTree>
    <p:extLst>
      <p:ext uri="{BB962C8B-B14F-4D97-AF65-F5344CB8AC3E}">
        <p14:creationId xmlns:p14="http://schemas.microsoft.com/office/powerpoint/2010/main" val="32081258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8" name="Picture 8" descr="인물사진으로 보는 미드저니 v6 극강의 사실주의">
            <a:extLst>
              <a:ext uri="{FF2B5EF4-FFF2-40B4-BE49-F238E27FC236}">
                <a16:creationId xmlns:a16="http://schemas.microsoft.com/office/drawing/2014/main" id="{337972DB-92AF-4161-9AD3-9213927B3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86" y="2721331"/>
            <a:ext cx="2289208" cy="2289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0" name="Picture 10" descr="AI 그림이 상 받는 시대, 사용된 '미드저니'는? &lt; IT·통신·게임 &lt; 시프-경제 &lt; 기사본문 - 시사프라임">
            <a:extLst>
              <a:ext uri="{FF2B5EF4-FFF2-40B4-BE49-F238E27FC236}">
                <a16:creationId xmlns:a16="http://schemas.microsoft.com/office/drawing/2014/main" id="{72E95D0A-212A-4CAA-9A74-5E08D00DE3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5129" y="2721331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2" name="Picture 12" descr="한국 AI 영화의 기수 권한슬…“영화는 기술의 예술, AI 거부하면 밀려나” - 경향신문">
            <a:extLst>
              <a:ext uri="{FF2B5EF4-FFF2-40B4-BE49-F238E27FC236}">
                <a16:creationId xmlns:a16="http://schemas.microsoft.com/office/drawing/2014/main" id="{0B44CE3B-BA6F-4CA0-A0DE-0E6DFA9D0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0085" y="2721331"/>
            <a:ext cx="1959429" cy="2939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F12F83A-FAE9-42B7-AB74-8AF8B86EEBD1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인공지능 역사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7A1706-A3FB-4CF5-93A6-3F0B296C9CE5}"/>
              </a:ext>
            </a:extLst>
          </p:cNvPr>
          <p:cNvSpPr txBox="1"/>
          <p:nvPr/>
        </p:nvSpPr>
        <p:spPr>
          <a:xfrm>
            <a:off x="10805146" y="389647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생성</a:t>
            </a:r>
          </a:p>
        </p:txBody>
      </p:sp>
    </p:spTree>
    <p:extLst>
      <p:ext uri="{BB962C8B-B14F-4D97-AF65-F5344CB8AC3E}">
        <p14:creationId xmlns:p14="http://schemas.microsoft.com/office/powerpoint/2010/main" val="28857140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ow to do a content analysis [7 steps ...">
            <a:extLst>
              <a:ext uri="{FF2B5EF4-FFF2-40B4-BE49-F238E27FC236}">
                <a16:creationId xmlns:a16="http://schemas.microsoft.com/office/drawing/2014/main" id="{451B30FD-4E45-4FE0-B590-72F0305B70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646" y="2581372"/>
            <a:ext cx="2999889" cy="299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오른쪽 화살표 - 무료 화살개 아이콘">
            <a:extLst>
              <a:ext uri="{FF2B5EF4-FFF2-40B4-BE49-F238E27FC236}">
                <a16:creationId xmlns:a16="http://schemas.microsoft.com/office/drawing/2014/main" id="{2D4E4208-3BF1-4973-B4D3-00E3E770B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800" y="315987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reation - Free business icons">
            <a:extLst>
              <a:ext uri="{FF2B5EF4-FFF2-40B4-BE49-F238E27FC236}">
                <a16:creationId xmlns:a16="http://schemas.microsoft.com/office/drawing/2014/main" id="{3E7C9434-F73F-437A-87F4-BEF791B661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0293" y="2581372"/>
            <a:ext cx="2922086" cy="2922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0E79670-EA6F-4888-8D06-7F349456C8BB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인공지능 역할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921765-04CF-4BF4-BF2C-7CA7B845E117}"/>
              </a:ext>
            </a:extLst>
          </p:cNvPr>
          <p:cNvSpPr txBox="1"/>
          <p:nvPr/>
        </p:nvSpPr>
        <p:spPr>
          <a:xfrm>
            <a:off x="10805146" y="389647"/>
            <a:ext cx="772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18234863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온라인 미디어 2" title="AI와 6주 대화 후 극단선택…&amp;quot;통제기술 없다&amp;quot; 섬뜩 경고 / SBS 8뉴스">
            <a:hlinkClick r:id="" action="ppaction://media"/>
            <a:extLst>
              <a:ext uri="{FF2B5EF4-FFF2-40B4-BE49-F238E27FC236}">
                <a16:creationId xmlns:a16="http://schemas.microsoft.com/office/drawing/2014/main" id="{5EC4375F-0354-43C1-8541-D488DE900279}"/>
              </a:ext>
            </a:extLst>
          </p:cNvPr>
          <p:cNvPicPr preferRelativeResize="0">
            <a:picLocks noRo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676000" y="1946207"/>
            <a:ext cx="6840000" cy="3960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52CF9E8-4268-438C-9EC0-166F8DE9792A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인공지능 역할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E9D18EB-D003-4048-854E-2997B5B636DF}"/>
              </a:ext>
            </a:extLst>
          </p:cNvPr>
          <p:cNvSpPr txBox="1"/>
          <p:nvPr/>
        </p:nvSpPr>
        <p:spPr>
          <a:xfrm>
            <a:off x="10805146" y="389647"/>
            <a:ext cx="772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33645454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온라인 미디어 2" title="[단독] 클릭 두 번에 뚝딱…작곡 AI &amp;#39;이봄&amp;#39; 저작료 중단 / SBS">
            <a:hlinkClick r:id="" action="ppaction://media"/>
            <a:extLst>
              <a:ext uri="{FF2B5EF4-FFF2-40B4-BE49-F238E27FC236}">
                <a16:creationId xmlns:a16="http://schemas.microsoft.com/office/drawing/2014/main" id="{C5CBFCDB-2911-48C1-B743-22C27C86B78C}"/>
              </a:ext>
            </a:extLst>
          </p:cNvPr>
          <p:cNvPicPr preferRelativeResize="0">
            <a:picLocks noRo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107092" y="1975173"/>
            <a:ext cx="6120000" cy="3960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4A2449-7D33-4968-908E-3E6A5BF0E58F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인공지능 역할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9C714C-EF1C-467A-8358-B31509F74EF8}"/>
              </a:ext>
            </a:extLst>
          </p:cNvPr>
          <p:cNvSpPr txBox="1"/>
          <p:nvPr/>
        </p:nvSpPr>
        <p:spPr>
          <a:xfrm>
            <a:off x="10805146" y="389647"/>
            <a:ext cx="772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3</a:t>
            </a:r>
            <a:r>
              <a:rPr lang="ko-KR" altLang="en-US" dirty="0"/>
              <a:t>차붐</a:t>
            </a:r>
          </a:p>
        </p:txBody>
      </p:sp>
    </p:spTree>
    <p:extLst>
      <p:ext uri="{BB962C8B-B14F-4D97-AF65-F5344CB8AC3E}">
        <p14:creationId xmlns:p14="http://schemas.microsoft.com/office/powerpoint/2010/main" val="17085256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4274E74-1432-42B0-ADBA-C7E7D713BD86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인공지능 미래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975B4C-2391-4A72-A299-7859887FDD01}"/>
              </a:ext>
            </a:extLst>
          </p:cNvPr>
          <p:cNvSpPr txBox="1"/>
          <p:nvPr/>
        </p:nvSpPr>
        <p:spPr>
          <a:xfrm>
            <a:off x="10366607" y="389647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공공의 역할</a:t>
            </a:r>
            <a:endParaRPr lang="ko-KR" altLang="en-US" dirty="0"/>
          </a:p>
        </p:txBody>
      </p:sp>
      <p:pic>
        <p:nvPicPr>
          <p:cNvPr id="16386" name="Picture 2" descr="5 Things You Must Know Now About the Coming EU AI Regulation | by Lori  Witzel | Medium">
            <a:extLst>
              <a:ext uri="{FF2B5EF4-FFF2-40B4-BE49-F238E27FC236}">
                <a16:creationId xmlns:a16="http://schemas.microsoft.com/office/drawing/2014/main" id="{81401C4F-C980-4AEE-84C1-EBE43894BE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2370913"/>
            <a:ext cx="5203371" cy="3311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떨고있는 실리콘밸리 … 초강력 AI규제 통과 초읽기 - 매일경제">
            <a:extLst>
              <a:ext uri="{FF2B5EF4-FFF2-40B4-BE49-F238E27FC236}">
                <a16:creationId xmlns:a16="http://schemas.microsoft.com/office/drawing/2014/main" id="{E7ADB09E-1AAD-4B07-B2F4-A68814D2D2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3329" y="2370913"/>
            <a:ext cx="5405894" cy="2070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94994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7528B54-5338-4B58-9073-22761A3FDFA5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인공지능 미래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731C03-FCB9-4CDF-AB88-1D65DF4AB459}"/>
              </a:ext>
            </a:extLst>
          </p:cNvPr>
          <p:cNvSpPr txBox="1"/>
          <p:nvPr/>
        </p:nvSpPr>
        <p:spPr>
          <a:xfrm>
            <a:off x="10366607" y="389647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공공의 역할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FE11A9B-3794-45F4-988C-D5FF5CA333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6714" y="1510930"/>
            <a:ext cx="7857185" cy="495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9997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경기도, 노인 돌봄 정책에 인공지능 적극 도입…'경기노인 AI+돌봄 계획' 발표 &lt; 소식 &lt; 기사본문 - 라이프인">
            <a:extLst>
              <a:ext uri="{FF2B5EF4-FFF2-40B4-BE49-F238E27FC236}">
                <a16:creationId xmlns:a16="http://schemas.microsoft.com/office/drawing/2014/main" id="{BA745155-EFC1-4560-9C2B-62DDB3C94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09" y="1582511"/>
            <a:ext cx="4038377" cy="4711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[자막뉴스] 발달장애인과 예술인 그리고 인공지능의 콜라보 ‘경기도 AI 창작단’">
            <a:extLst>
              <a:ext uri="{FF2B5EF4-FFF2-40B4-BE49-F238E27FC236}">
                <a16:creationId xmlns:a16="http://schemas.microsoft.com/office/drawing/2014/main" id="{7FD5226F-E88D-4700-809C-8C1603BF0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897" y="2220686"/>
            <a:ext cx="5905241" cy="332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6519DD9-A312-4641-B5E2-76163266631E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인공지능 미래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6BC178-73A1-45CD-9837-0310AC8B775D}"/>
              </a:ext>
            </a:extLst>
          </p:cNvPr>
          <p:cNvSpPr txBox="1"/>
          <p:nvPr/>
        </p:nvSpPr>
        <p:spPr>
          <a:xfrm>
            <a:off x="10366607" y="389647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공공의 역할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775633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온라인 미디어 2" title="AI 활용 발달장애인들 미술 전시회…&amp;quot;놀라워&amp;quot; / 연합뉴스TV (YonhapnewsTV)">
            <a:hlinkClick r:id="" action="ppaction://media"/>
            <a:extLst>
              <a:ext uri="{FF2B5EF4-FFF2-40B4-BE49-F238E27FC236}">
                <a16:creationId xmlns:a16="http://schemas.microsoft.com/office/drawing/2014/main" id="{6CBCA9F4-61DA-4C74-A891-D3800158D49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220547" y="2451035"/>
            <a:ext cx="4572000" cy="25717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B43DBF1-0563-44EB-8FA6-1F9EACB73AB3}"/>
              </a:ext>
            </a:extLst>
          </p:cNvPr>
          <p:cNvSpPr txBox="1"/>
          <p:nvPr/>
        </p:nvSpPr>
        <p:spPr>
          <a:xfrm>
            <a:off x="495300" y="389647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인공지능 미래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8ABA8E-A591-4D19-9B01-614DF08C8B03}"/>
              </a:ext>
            </a:extLst>
          </p:cNvPr>
          <p:cNvSpPr txBox="1"/>
          <p:nvPr/>
        </p:nvSpPr>
        <p:spPr>
          <a:xfrm>
            <a:off x="10366607" y="389647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/>
              <a:t>공공의 역할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62777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68E7F711-4FBD-A18A-A495-F9E76C63B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519" y="1124618"/>
            <a:ext cx="10240428" cy="4782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64235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90027462-3C0E-E084-8FF0-35853DC52F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161" y="827315"/>
            <a:ext cx="9947678" cy="558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0201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Thank You Colorful Typography Banner ...">
            <a:extLst>
              <a:ext uri="{FF2B5EF4-FFF2-40B4-BE49-F238E27FC236}">
                <a16:creationId xmlns:a16="http://schemas.microsoft.com/office/drawing/2014/main" id="{511B5E93-1331-486B-AAFB-CD7C5277F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979" y="2592937"/>
            <a:ext cx="5256041" cy="248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1846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242</Words>
  <Application>Microsoft Office PowerPoint</Application>
  <PresentationFormat>와이드스크린</PresentationFormat>
  <Paragraphs>77</Paragraphs>
  <Slides>37</Slides>
  <Notes>0</Notes>
  <HiddenSlides>0</HiddenSlides>
  <MMClips>3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37</vt:i4>
      </vt:variant>
    </vt:vector>
  </HeadingPairs>
  <TitlesOfParts>
    <vt:vector size="40" baseType="lpstr">
      <vt:lpstr>맑은 고딕</vt:lpstr>
      <vt:lpstr>Arial</vt:lpstr>
      <vt:lpstr>Office 테마</vt:lpstr>
      <vt:lpstr>NEXT AI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NEXT AI</dc:title>
  <dc:creator>aibdata</dc:creator>
  <cp:lastModifiedBy>SUJAE LEE</cp:lastModifiedBy>
  <cp:revision>19</cp:revision>
  <dcterms:created xsi:type="dcterms:W3CDTF">2024-08-13T22:38:21Z</dcterms:created>
  <dcterms:modified xsi:type="dcterms:W3CDTF">2024-08-14T09:46:38Z</dcterms:modified>
</cp:coreProperties>
</file>