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3" r:id="rId4"/>
    <p:sldId id="265" r:id="rId5"/>
    <p:sldId id="257" r:id="rId6"/>
    <p:sldId id="259" r:id="rId7"/>
    <p:sldId id="272" r:id="rId8"/>
    <p:sldId id="273" r:id="rId9"/>
    <p:sldId id="261" r:id="rId10"/>
    <p:sldId id="262" r:id="rId11"/>
    <p:sldId id="271" r:id="rId12"/>
    <p:sldId id="266" r:id="rId13"/>
    <p:sldId id="267" r:id="rId14"/>
    <p:sldId id="269" r:id="rId15"/>
    <p:sldId id="270" r:id="rId16"/>
  </p:sldIdLst>
  <p:sldSz cx="10691813" cy="7559675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122F"/>
    <a:srgbClr val="C66F88"/>
    <a:srgbClr val="A41840"/>
    <a:srgbClr val="9F9F9F"/>
    <a:srgbClr val="1703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38" y="108"/>
      </p:cViewPr>
      <p:guideLst>
        <p:guide orient="horz" pos="2381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459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416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4043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395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776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8372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88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8928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98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38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242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84155-9FE7-4CA3-80FA-AAA456C99C7D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13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6.emf"/><Relationship Id="rId7" Type="http://schemas.openxmlformats.org/officeDocument/2006/relationships/image" Target="../media/image18.em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g"/><Relationship Id="rId4" Type="http://schemas.openxmlformats.org/officeDocument/2006/relationships/image" Target="../media/image22.jpeg"/><Relationship Id="rId9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6.emf"/><Relationship Id="rId7" Type="http://schemas.openxmlformats.org/officeDocument/2006/relationships/image" Target="../media/image30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5" Type="http://schemas.openxmlformats.org/officeDocument/2006/relationships/image" Target="../media/image28.jpe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.emf"/><Relationship Id="rId7" Type="http://schemas.openxmlformats.org/officeDocument/2006/relationships/image" Target="../media/image39.e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36.emf"/><Relationship Id="rId7" Type="http://schemas.openxmlformats.org/officeDocument/2006/relationships/image" Target="../media/image4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jpeg"/><Relationship Id="rId10" Type="http://schemas.openxmlformats.org/officeDocument/2006/relationships/image" Target="../media/image46.png"/><Relationship Id="rId4" Type="http://schemas.openxmlformats.org/officeDocument/2006/relationships/image" Target="../media/image42.emf"/><Relationship Id="rId9" Type="http://schemas.openxmlformats.org/officeDocument/2006/relationships/image" Target="../media/image3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ogang.dherald.com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GettyImages-11689686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33"/>
            <a:ext cx="10691814" cy="756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32"/>
            <a:ext cx="10681171" cy="75618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0235" y="2849328"/>
            <a:ext cx="369844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0" b="1" dirty="0">
                <a:solidFill>
                  <a:srgbClr val="75122F"/>
                </a:solidFill>
                <a:latin typeface="AmeriGarmnd BT" pitchFamily="2" charset="0"/>
              </a:rPr>
              <a:t>SHAPE</a:t>
            </a:r>
            <a:endParaRPr lang="ko-KR" altLang="en-US" sz="9000" b="1" dirty="0">
              <a:solidFill>
                <a:srgbClr val="75122F"/>
              </a:solidFill>
              <a:latin typeface="AmeriGarmnd BT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464" y="4434632"/>
            <a:ext cx="38603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00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 시대를 이끌어 갈 </a:t>
            </a:r>
            <a:r>
              <a:rPr lang="en-US" altLang="ko-KR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1000" b="1" dirty="0" err="1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경영리더</a:t>
            </a:r>
            <a:r>
              <a:rPr lang="en-US" altLang="ko-KR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sz="100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를 위한 </a:t>
            </a:r>
            <a:r>
              <a:rPr lang="ko-KR" altLang="en-US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전문 경영교육 프로그램 </a:t>
            </a:r>
            <a:r>
              <a:rPr lang="en-US" altLang="ko-KR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SHAPE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8195" y="4008243"/>
            <a:ext cx="29129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ko-KR" sz="1000" b="1" dirty="0" err="1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Sogang</a:t>
            </a:r>
            <a:r>
              <a:rPr lang="en-US" altLang="ko-KR" sz="1000" b="1" dirty="0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Herald Advanced Pioneer Education</a:t>
            </a:r>
          </a:p>
        </p:txBody>
      </p:sp>
    </p:spTree>
    <p:extLst>
      <p:ext uri="{BB962C8B-B14F-4D97-AF65-F5344CB8AC3E}">
        <p14:creationId xmlns:p14="http://schemas.microsoft.com/office/powerpoint/2010/main" val="684468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6" b="15682"/>
          <a:stretch/>
        </p:blipFill>
        <p:spPr>
          <a:xfrm>
            <a:off x="-658" y="-1172637"/>
            <a:ext cx="10692471" cy="6373680"/>
          </a:xfrm>
          <a:prstGeom prst="rect">
            <a:avLst/>
          </a:prstGeom>
        </p:spPr>
      </p:pic>
      <p:sp>
        <p:nvSpPr>
          <p:cNvPr id="2" name="한쪽 모서리가 잘린 사각형 1"/>
          <p:cNvSpPr/>
          <p:nvPr/>
        </p:nvSpPr>
        <p:spPr>
          <a:xfrm>
            <a:off x="5572125" y="4505325"/>
            <a:ext cx="4505736" cy="3054350"/>
          </a:xfrm>
          <a:prstGeom prst="snip1Rect">
            <a:avLst>
              <a:gd name="adj" fmla="val 22552"/>
            </a:avLst>
          </a:prstGeom>
          <a:solidFill>
            <a:srgbClr val="751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/>
          </a:p>
        </p:txBody>
      </p:sp>
      <p:sp>
        <p:nvSpPr>
          <p:cNvPr id="3" name="TextBox 2"/>
          <p:cNvSpPr txBox="1"/>
          <p:nvPr/>
        </p:nvSpPr>
        <p:spPr>
          <a:xfrm>
            <a:off x="2690500" y="6353989"/>
            <a:ext cx="2234907" cy="553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105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 시대를 이끌어 갈 </a:t>
            </a:r>
            <a:r>
              <a:rPr lang="en-US" altLang="ko-KR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1050" b="1" dirty="0" err="1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경영리더</a:t>
            </a:r>
            <a:r>
              <a:rPr lang="en-US" altLang="ko-KR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sz="105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를 위한</a:t>
            </a:r>
            <a:endParaRPr lang="en-US" altLang="ko-KR" sz="1050" dirty="0">
              <a:solidFill>
                <a:srgbClr val="170309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전문 경영교육 프로그램 </a:t>
            </a:r>
            <a:r>
              <a:rPr lang="en-US" altLang="ko-KR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SHAPE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4406" y="5559968"/>
            <a:ext cx="2444900" cy="983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788" b="1" dirty="0">
                <a:solidFill>
                  <a:srgbClr val="75122F"/>
                </a:solidFill>
                <a:latin typeface="AmeriGarmnd BT" pitchFamily="2" charset="0"/>
              </a:rPr>
              <a:t>SHAPE</a:t>
            </a:r>
            <a:endParaRPr lang="ko-KR" altLang="en-US" sz="5788" b="1" dirty="0">
              <a:solidFill>
                <a:srgbClr val="75122F"/>
              </a:solidFill>
              <a:latin typeface="AmeriGarmnd BT" pitchFamily="2" charset="0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6284057" y="4933950"/>
            <a:ext cx="0" cy="225742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22157" y="4729484"/>
            <a:ext cx="1779654" cy="2608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특징 </a:t>
            </a:r>
            <a:r>
              <a:rPr lang="en-US" altLang="ko-KR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 </a:t>
            </a: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특전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커리큘럼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 err="1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교과소개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 err="1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수료기준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기업체 위탁교육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모집요강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84</a:t>
            </a: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 학사일정</a:t>
            </a:r>
          </a:p>
        </p:txBody>
      </p:sp>
    </p:spTree>
    <p:extLst>
      <p:ext uri="{BB962C8B-B14F-4D97-AF65-F5344CB8AC3E}">
        <p14:creationId xmlns:p14="http://schemas.microsoft.com/office/powerpoint/2010/main" val="407180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624758" y="5688113"/>
            <a:ext cx="6536437" cy="107424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484"/>
            <a:ext cx="10691813" cy="259417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0800000">
            <a:off x="0" y="1305299"/>
            <a:ext cx="10691813" cy="2595570"/>
          </a:xfrm>
          <a:prstGeom prst="rect">
            <a:avLst/>
          </a:prstGeom>
          <a:gradFill>
            <a:gsLst>
              <a:gs pos="0">
                <a:schemeClr val="tx1">
                  <a:alpha val="64000"/>
                </a:schemeClr>
              </a:gs>
              <a:gs pos="100000">
                <a:schemeClr val="tx1">
                  <a:alpha val="18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213897" y="1942398"/>
            <a:ext cx="5358158" cy="904958"/>
            <a:chOff x="4852642" y="746271"/>
            <a:chExt cx="5358158" cy="904958"/>
          </a:xfrm>
        </p:grpSpPr>
        <p:sp>
          <p:nvSpPr>
            <p:cNvPr id="7" name="TextBox 6"/>
            <p:cNvSpPr txBox="1"/>
            <p:nvPr/>
          </p:nvSpPr>
          <p:spPr>
            <a:xfrm>
              <a:off x="4852642" y="1281897"/>
              <a:ext cx="53581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500" spc="60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경영리더의 전방위 핵심역량 강화</a:t>
              </a:r>
              <a:endParaRPr lang="en-US" altLang="ko-KR" sz="1500" spc="60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308288" y="746271"/>
              <a:ext cx="2446866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2800" spc="-15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경영 성과 향상</a:t>
              </a:r>
              <a:endParaRPr lang="en-US" altLang="ko-KR" sz="2800" spc="-15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9" name="원형 8"/>
          <p:cNvSpPr/>
          <p:nvPr/>
        </p:nvSpPr>
        <p:spPr>
          <a:xfrm rot="10800000">
            <a:off x="4688230" y="2916386"/>
            <a:ext cx="2409494" cy="2409494"/>
          </a:xfrm>
          <a:prstGeom prst="pie">
            <a:avLst>
              <a:gd name="adj1" fmla="val 0"/>
              <a:gd name="adj2" fmla="val 10798221"/>
            </a:avLst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2" t="39261" r="30632" b="44284"/>
          <a:stretch/>
        </p:blipFill>
        <p:spPr>
          <a:xfrm>
            <a:off x="5133223" y="3448416"/>
            <a:ext cx="1519506" cy="4563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93798" y="3191196"/>
            <a:ext cx="99835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>
              <a:lnSpc>
                <a:spcPct val="120000"/>
              </a:lnSpc>
            </a:pPr>
            <a:r>
              <a:rPr lang="ko-KR" altLang="en-US" sz="1400" spc="-5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서강대학교</a:t>
            </a:r>
            <a:endParaRPr lang="en-US" altLang="ko-KR" sz="1400" spc="-50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2625900" y="5688113"/>
            <a:ext cx="6534152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/>
          <p:cNvGrpSpPr/>
          <p:nvPr/>
        </p:nvGrpSpPr>
        <p:grpSpPr>
          <a:xfrm>
            <a:off x="2651258" y="4526357"/>
            <a:ext cx="6483436" cy="1068571"/>
            <a:chOff x="2612887" y="4526357"/>
            <a:chExt cx="6483436" cy="1068571"/>
          </a:xfrm>
        </p:grpSpPr>
        <p:sp>
          <p:nvSpPr>
            <p:cNvPr id="14" name="TextBox 13"/>
            <p:cNvSpPr txBox="1"/>
            <p:nvPr/>
          </p:nvSpPr>
          <p:spPr>
            <a:xfrm>
              <a:off x="2612887" y="4653132"/>
              <a:ext cx="2045898" cy="72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 경영전문대학원의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우수한 교수진과 커리큘럼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및 </a:t>
              </a: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경영자 양성교육 노하우</a:t>
              </a:r>
              <a:endParaRPr lang="en-US" altLang="ko-KR" sz="1150" b="1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03081" y="4759315"/>
              <a:ext cx="2045898" cy="517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전문운영자의 철저한 학사관리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en-US" altLang="ko-KR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1:1 Humana Touch Service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50425" y="4653132"/>
              <a:ext cx="2045898" cy="94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온라인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교육의 장점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시간부족과 거리의 제약 극복</a:t>
              </a:r>
              <a:endParaRPr lang="en-US" altLang="ko-KR" sz="1150" b="1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정제된 교육 내용의 </a:t>
              </a: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반복학습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가능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730933" y="4705464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6921127" y="4705464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>
              <a:off x="3533614" y="4526357"/>
              <a:ext cx="204444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>
              <a:off x="5723808" y="4526357"/>
              <a:ext cx="204444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>
              <a:off x="7971152" y="4526357"/>
              <a:ext cx="204444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그룹 21"/>
          <p:cNvGrpSpPr/>
          <p:nvPr/>
        </p:nvGrpSpPr>
        <p:grpSpPr>
          <a:xfrm>
            <a:off x="3609768" y="5813364"/>
            <a:ext cx="4962287" cy="812530"/>
            <a:chOff x="3774729" y="5810240"/>
            <a:chExt cx="4962287" cy="812530"/>
          </a:xfrm>
        </p:grpSpPr>
        <p:sp>
          <p:nvSpPr>
            <p:cNvPr id="23" name="TextBox 22"/>
            <p:cNvSpPr txBox="1"/>
            <p:nvPr/>
          </p:nvSpPr>
          <p:spPr>
            <a:xfrm>
              <a:off x="3959165" y="5810240"/>
              <a:ext cx="477785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차세대 핵심 리더로서 필요한 경영 전문지식 습득 및 경영관리 역량 강화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경영 전반에 대한 종합적 사고능력 개발 및 현업 연계를 통한 성과창출 기여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외부 전문기관의 검증된 교육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컨텐츠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제공을 통한 구성원 교육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니즈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충족</a:t>
              </a:r>
            </a:p>
          </p:txBody>
        </p:sp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5898403"/>
              <a:ext cx="178684" cy="1637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6134940"/>
              <a:ext cx="178684" cy="163758"/>
            </a:xfrm>
            <a:prstGeom prst="rect">
              <a:avLst/>
            </a:prstGeom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6371478"/>
              <a:ext cx="178684" cy="163758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5464" y="3337797"/>
            <a:ext cx="1338785" cy="415433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-376" y="-1109"/>
            <a:ext cx="2008659" cy="756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16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3021" y="2288"/>
            <a:ext cx="2008659" cy="75618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특전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2479820" y="2095500"/>
            <a:ext cx="3414092" cy="4019708"/>
            <a:chOff x="2396158" y="1676400"/>
            <a:chExt cx="3061668" cy="4019708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2396158" y="1676400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2396158" y="2697956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2396158" y="3719512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2396158" y="4741068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831388" y="2352290"/>
            <a:ext cx="1959812" cy="3648164"/>
            <a:chOff x="3307316" y="1711806"/>
            <a:chExt cx="2208932" cy="4111897"/>
          </a:xfrm>
        </p:grpSpPr>
        <p:sp>
          <p:nvSpPr>
            <p:cNvPr id="18" name="TextBox 17"/>
            <p:cNvSpPr txBox="1"/>
            <p:nvPr/>
          </p:nvSpPr>
          <p:spPr>
            <a:xfrm>
              <a:off x="3402472" y="1711806"/>
              <a:ext cx="2017416" cy="561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로욜라도서관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대출증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발급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510650" y="2721128"/>
              <a:ext cx="1801057" cy="781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 총장 및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경영전문대학원장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공동명의 수료증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06174" y="3830760"/>
              <a:ext cx="1610008" cy="8533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과정 수료 후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총동문회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가입자격 부여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7316" y="5032772"/>
              <a:ext cx="2208932" cy="7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모바일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기기 복습 제공 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과목 종료 후 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년간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복습가능</a:t>
              </a:r>
              <a:endParaRPr lang="ko-KR" altLang="en-US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324946" y="2095500"/>
            <a:ext cx="239144" cy="3203223"/>
            <a:chOff x="2287241" y="1676400"/>
            <a:chExt cx="239144" cy="3203223"/>
          </a:xfrm>
        </p:grpSpPr>
        <p:sp>
          <p:nvSpPr>
            <p:cNvPr id="29" name="직사각형 28"/>
            <p:cNvSpPr/>
            <p:nvPr/>
          </p:nvSpPr>
          <p:spPr>
            <a:xfrm>
              <a:off x="2287241" y="1676400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01</a:t>
              </a:r>
              <a:endParaRPr lang="ko-KR" altLang="en-US" sz="800" spc="3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287241" y="2697956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02</a:t>
              </a:r>
              <a:endParaRPr lang="ko-KR" altLang="en-US" sz="800" spc="3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2287241" y="3719512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03</a:t>
              </a:r>
              <a:endParaRPr lang="ko-KR" altLang="en-US" sz="800" spc="3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287241" y="4741068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04</a:t>
              </a:r>
              <a:endParaRPr lang="ko-KR" altLang="en-US" sz="800" spc="3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70" r="9798"/>
          <a:stretch/>
        </p:blipFill>
        <p:spPr>
          <a:xfrm flipH="1">
            <a:off x="6467473" y="-29733"/>
            <a:ext cx="4249887" cy="7589408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 rot="10800000">
            <a:off x="6467473" y="4191737"/>
            <a:ext cx="4249887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71" y="2366083"/>
            <a:ext cx="683740" cy="459388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72" y="3343863"/>
            <a:ext cx="683740" cy="592931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752" y="4357639"/>
            <a:ext cx="689559" cy="506395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261" y="5404219"/>
            <a:ext cx="570607" cy="570607"/>
          </a:xfrm>
          <a:prstGeom prst="rect">
            <a:avLst/>
          </a:prstGeom>
        </p:spPr>
      </p:pic>
      <p:grpSp>
        <p:nvGrpSpPr>
          <p:cNvPr id="49" name="그룹 48"/>
          <p:cNvGrpSpPr/>
          <p:nvPr/>
        </p:nvGrpSpPr>
        <p:grpSpPr>
          <a:xfrm>
            <a:off x="2427321" y="6415048"/>
            <a:ext cx="5298538" cy="292452"/>
            <a:chOff x="2673104" y="5084592"/>
            <a:chExt cx="5298538" cy="292452"/>
          </a:xfrm>
        </p:grpSpPr>
        <p:sp>
          <p:nvSpPr>
            <p:cNvPr id="50" name="TextBox 49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특전 사항은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학교사정에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의해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51" name="그림 5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326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99" b="22902"/>
          <a:stretch/>
        </p:blipFill>
        <p:spPr>
          <a:xfrm>
            <a:off x="9" y="1269259"/>
            <a:ext cx="10705203" cy="158209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0800000">
            <a:off x="-1" y="1269256"/>
            <a:ext cx="10705212" cy="1582096"/>
          </a:xfrm>
          <a:prstGeom prst="rect">
            <a:avLst/>
          </a:prstGeom>
          <a:gradFill>
            <a:gsLst>
              <a:gs pos="0">
                <a:schemeClr val="tx1">
                  <a:alpha val="64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84782" y="1964328"/>
            <a:ext cx="3312950" cy="772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altLang="ko-KR" sz="2455" spc="262" dirty="0">
                <a:solidFill>
                  <a:schemeClr val="bg1">
                    <a:alpha val="22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Education</a:t>
            </a:r>
          </a:p>
          <a:p>
            <a:pPr algn="r">
              <a:lnSpc>
                <a:spcPct val="90000"/>
              </a:lnSpc>
            </a:pPr>
            <a:r>
              <a:rPr lang="en-US" altLang="ko-KR" sz="2455" spc="262" dirty="0">
                <a:solidFill>
                  <a:schemeClr val="bg1">
                    <a:alpha val="4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Schedule</a:t>
            </a:r>
            <a:endParaRPr lang="ko-KR" altLang="en-US" sz="2455" spc="262" dirty="0">
              <a:solidFill>
                <a:schemeClr val="bg1">
                  <a:alpha val="4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15850" y="900840"/>
            <a:ext cx="142190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79" spc="-7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sz="1579" spc="-7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 </a:t>
            </a:r>
            <a:r>
              <a:rPr lang="ko-KR" altLang="en-US" sz="1579" spc="-7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커리큘럼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332495"/>
              </p:ext>
            </p:extLst>
          </p:nvPr>
        </p:nvGraphicFramePr>
        <p:xfrm>
          <a:off x="2115850" y="3113384"/>
          <a:ext cx="6569142" cy="2753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468">
                  <a:extLst>
                    <a:ext uri="{9D8B030D-6E8A-4147-A177-3AD203B41FA5}">
                      <a16:colId xmlns:a16="http://schemas.microsoft.com/office/drawing/2014/main" val="1054362678"/>
                    </a:ext>
                  </a:extLst>
                </a:gridCol>
                <a:gridCol w="68644">
                  <a:extLst>
                    <a:ext uri="{9D8B030D-6E8A-4147-A177-3AD203B41FA5}">
                      <a16:colId xmlns:a16="http://schemas.microsoft.com/office/drawing/2014/main" val="1576332198"/>
                    </a:ext>
                  </a:extLst>
                </a:gridCol>
                <a:gridCol w="755095">
                  <a:extLst>
                    <a:ext uri="{9D8B030D-6E8A-4147-A177-3AD203B41FA5}">
                      <a16:colId xmlns:a16="http://schemas.microsoft.com/office/drawing/2014/main" val="2008949847"/>
                    </a:ext>
                  </a:extLst>
                </a:gridCol>
                <a:gridCol w="68644">
                  <a:extLst>
                    <a:ext uri="{9D8B030D-6E8A-4147-A177-3AD203B41FA5}">
                      <a16:colId xmlns:a16="http://schemas.microsoft.com/office/drawing/2014/main" val="48102564"/>
                    </a:ext>
                  </a:extLst>
                </a:gridCol>
                <a:gridCol w="808487">
                  <a:extLst>
                    <a:ext uri="{9D8B030D-6E8A-4147-A177-3AD203B41FA5}">
                      <a16:colId xmlns:a16="http://schemas.microsoft.com/office/drawing/2014/main" val="2124261434"/>
                    </a:ext>
                  </a:extLst>
                </a:gridCol>
                <a:gridCol w="76613">
                  <a:extLst>
                    <a:ext uri="{9D8B030D-6E8A-4147-A177-3AD203B41FA5}">
                      <a16:colId xmlns:a16="http://schemas.microsoft.com/office/drawing/2014/main" val="2796764032"/>
                    </a:ext>
                  </a:extLst>
                </a:gridCol>
                <a:gridCol w="742393">
                  <a:extLst>
                    <a:ext uri="{9D8B030D-6E8A-4147-A177-3AD203B41FA5}">
                      <a16:colId xmlns:a16="http://schemas.microsoft.com/office/drawing/2014/main" val="68038518"/>
                    </a:ext>
                  </a:extLst>
                </a:gridCol>
                <a:gridCol w="61961">
                  <a:extLst>
                    <a:ext uri="{9D8B030D-6E8A-4147-A177-3AD203B41FA5}">
                      <a16:colId xmlns:a16="http://schemas.microsoft.com/office/drawing/2014/main" val="780490934"/>
                    </a:ext>
                  </a:extLst>
                </a:gridCol>
                <a:gridCol w="706350">
                  <a:extLst>
                    <a:ext uri="{9D8B030D-6E8A-4147-A177-3AD203B41FA5}">
                      <a16:colId xmlns:a16="http://schemas.microsoft.com/office/drawing/2014/main" val="1885070893"/>
                    </a:ext>
                  </a:extLst>
                </a:gridCol>
                <a:gridCol w="68157">
                  <a:extLst>
                    <a:ext uri="{9D8B030D-6E8A-4147-A177-3AD203B41FA5}">
                      <a16:colId xmlns:a16="http://schemas.microsoft.com/office/drawing/2014/main" val="3797428697"/>
                    </a:ext>
                  </a:extLst>
                </a:gridCol>
                <a:gridCol w="762115">
                  <a:extLst>
                    <a:ext uri="{9D8B030D-6E8A-4147-A177-3AD203B41FA5}">
                      <a16:colId xmlns:a16="http://schemas.microsoft.com/office/drawing/2014/main" val="1919157269"/>
                    </a:ext>
                  </a:extLst>
                </a:gridCol>
                <a:gridCol w="68157">
                  <a:extLst>
                    <a:ext uri="{9D8B030D-6E8A-4147-A177-3AD203B41FA5}">
                      <a16:colId xmlns:a16="http://schemas.microsoft.com/office/drawing/2014/main" val="2343405094"/>
                    </a:ext>
                  </a:extLst>
                </a:gridCol>
                <a:gridCol w="743527">
                  <a:extLst>
                    <a:ext uri="{9D8B030D-6E8A-4147-A177-3AD203B41FA5}">
                      <a16:colId xmlns:a16="http://schemas.microsoft.com/office/drawing/2014/main" val="930353315"/>
                    </a:ext>
                  </a:extLst>
                </a:gridCol>
                <a:gridCol w="65687">
                  <a:extLst>
                    <a:ext uri="{9D8B030D-6E8A-4147-A177-3AD203B41FA5}">
                      <a16:colId xmlns:a16="http://schemas.microsoft.com/office/drawing/2014/main" val="2579859104"/>
                    </a:ext>
                  </a:extLst>
                </a:gridCol>
                <a:gridCol w="825844">
                  <a:extLst>
                    <a:ext uri="{9D8B030D-6E8A-4147-A177-3AD203B41FA5}">
                      <a16:colId xmlns:a16="http://schemas.microsoft.com/office/drawing/2014/main" val="3004906371"/>
                    </a:ext>
                  </a:extLst>
                </a:gridCol>
              </a:tblGrid>
              <a:tr h="434082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80189" marR="80189" marT="40094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00" b="1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 err="1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수료후</a:t>
                      </a:r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867420"/>
                  </a:ext>
                </a:extLst>
              </a:tr>
              <a:tr h="579977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행사</a:t>
                      </a: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오리엔</a:t>
                      </a:r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marL="0" algn="ctr" defTabSz="1007943" rtl="0" eaLnBrk="1" latinLnBrk="1" hangingPunct="1"/>
                      <a:r>
                        <a:rPr lang="ko-KR" altLang="en-US" sz="10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테이션</a:t>
                      </a:r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수료식</a:t>
                      </a:r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341796"/>
                  </a:ext>
                </a:extLst>
              </a:tr>
              <a:tr h="579977">
                <a:tc rowSpan="2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온라인학습</a:t>
                      </a:r>
                      <a:endParaRPr lang="ko-KR" altLang="en-US" sz="1000" b="1" kern="1200" spc="-5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0" kern="1200" spc="-50" dirty="0">
                        <a:solidFill>
                          <a:srgbClr val="A4184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78465"/>
                  </a:ext>
                </a:extLst>
              </a:tr>
              <a:tr h="579977">
                <a:tc v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00" b="0" kern="1200" spc="-50" dirty="0">
                        <a:solidFill>
                          <a:srgbClr val="A41840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1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공통필수 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과목</a:t>
                      </a:r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473539"/>
                  </a:ext>
                </a:extLst>
              </a:tr>
              <a:tr h="579977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캠퍼스특강</a:t>
                      </a:r>
                    </a:p>
                  </a:txBody>
                  <a:tcPr marL="80189" marR="80189" marT="63141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1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온라인학습 과목 리뷰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경영학 및 사회적 이슈 특강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, CEO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특강 등 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회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수료 후</a:t>
                      </a:r>
                    </a:p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평생참여가능</a:t>
                      </a: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376642"/>
                  </a:ext>
                </a:extLst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2115852" y="6017963"/>
            <a:ext cx="4046099" cy="278666"/>
            <a:chOff x="2673104" y="5084592"/>
            <a:chExt cx="4613815" cy="317767"/>
          </a:xfrm>
        </p:grpSpPr>
        <p:sp>
          <p:nvSpPr>
            <p:cNvPr id="9" name="TextBox 8"/>
            <p:cNvSpPr txBox="1"/>
            <p:nvPr/>
          </p:nvSpPr>
          <p:spPr>
            <a:xfrm>
              <a:off x="2838625" y="5084592"/>
              <a:ext cx="4448294" cy="317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009" spc="-53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오리엔테이션과 </a:t>
              </a:r>
              <a:r>
                <a:rPr lang="ko-KR" altLang="en-US" sz="1009" spc="-53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수료식</a:t>
              </a:r>
              <a:r>
                <a:rPr lang="ko-KR" altLang="en-US" sz="1009" spc="-53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등 모든 일정은 상황에 따라 변경될 수 있습니다</a:t>
              </a:r>
              <a:r>
                <a:rPr lang="en-US" altLang="ko-KR" sz="1009" spc="-53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 </a:t>
              </a:r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sp>
        <p:nvSpPr>
          <p:cNvPr id="11" name="타원 10"/>
          <p:cNvSpPr/>
          <p:nvPr/>
        </p:nvSpPr>
        <p:spPr>
          <a:xfrm>
            <a:off x="3088907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전략</a:t>
            </a:r>
          </a:p>
        </p:txBody>
      </p:sp>
      <p:sp>
        <p:nvSpPr>
          <p:cNvPr id="12" name="타원 11"/>
          <p:cNvSpPr/>
          <p:nvPr/>
        </p:nvSpPr>
        <p:spPr>
          <a:xfrm>
            <a:off x="4791880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회계학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원론</a:t>
            </a:r>
          </a:p>
        </p:txBody>
      </p:sp>
      <p:sp>
        <p:nvSpPr>
          <p:cNvPr id="13" name="타원 12"/>
          <p:cNvSpPr/>
          <p:nvPr/>
        </p:nvSpPr>
        <p:spPr>
          <a:xfrm>
            <a:off x="6379120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인사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조직</a:t>
            </a:r>
          </a:p>
        </p:txBody>
      </p:sp>
      <p:sp>
        <p:nvSpPr>
          <p:cNvPr id="14" name="타원 13"/>
          <p:cNvSpPr/>
          <p:nvPr/>
        </p:nvSpPr>
        <p:spPr>
          <a:xfrm>
            <a:off x="3922935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마케팅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관리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59889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재무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관리</a:t>
            </a:r>
          </a:p>
        </p:txBody>
      </p:sp>
      <p:sp>
        <p:nvSpPr>
          <p:cNvPr id="16" name="타원 15"/>
          <p:cNvSpPr/>
          <p:nvPr/>
        </p:nvSpPr>
        <p:spPr>
          <a:xfrm>
            <a:off x="7182261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en-US" altLang="ko-KR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LSOM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3021" y="2288"/>
            <a:ext cx="2008659" cy="756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017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교과목 소개</a:t>
            </a:r>
          </a:p>
        </p:txBody>
      </p:sp>
      <p:sp>
        <p:nvSpPr>
          <p:cNvPr id="4" name="타원 3"/>
          <p:cNvSpPr/>
          <p:nvPr/>
        </p:nvSpPr>
        <p:spPr>
          <a:xfrm>
            <a:off x="2245734" y="2017843"/>
            <a:ext cx="832491" cy="832490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3059" y="2125921"/>
            <a:ext cx="1251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97127" y="2480824"/>
            <a:ext cx="15966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교수진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서정일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외 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명</a:t>
            </a:r>
            <a:endParaRPr lang="en-US" altLang="ko-KR" sz="1100" spc="-6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학습시간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15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주차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3213059" y="2441749"/>
            <a:ext cx="1424828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/>
          <p:cNvSpPr/>
          <p:nvPr/>
        </p:nvSpPr>
        <p:spPr>
          <a:xfrm>
            <a:off x="4837891" y="2017843"/>
            <a:ext cx="832491" cy="8324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89285" y="2131224"/>
            <a:ext cx="1251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회계학 원론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89284" y="2480824"/>
            <a:ext cx="15966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교수진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송민섭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양준선</a:t>
            </a:r>
          </a:p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학습시간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15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주차</a:t>
            </a:r>
          </a:p>
        </p:txBody>
      </p:sp>
      <p:cxnSp>
        <p:nvCxnSpPr>
          <p:cNvPr id="11" name="직선 연결선 10"/>
          <p:cNvCxnSpPr/>
          <p:nvPr/>
        </p:nvCxnSpPr>
        <p:spPr>
          <a:xfrm>
            <a:off x="5805217" y="2441749"/>
            <a:ext cx="1424828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7387132" y="2017843"/>
            <a:ext cx="832491" cy="832490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38525" y="2139273"/>
            <a:ext cx="1251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재무관리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8525" y="2480824"/>
            <a:ext cx="15966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교수진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이영주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김도성</a:t>
            </a:r>
          </a:p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학습시간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15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주차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8354457" y="2441749"/>
            <a:ext cx="1424828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/>
        </p:nvGrpSpPr>
        <p:grpSpPr>
          <a:xfrm>
            <a:off x="2427321" y="6415048"/>
            <a:ext cx="5298538" cy="304699"/>
            <a:chOff x="2673104" y="5084592"/>
            <a:chExt cx="5298538" cy="304699"/>
          </a:xfrm>
        </p:grpSpPr>
        <p:sp>
          <p:nvSpPr>
            <p:cNvPr id="17" name="TextBox 16"/>
            <p:cNvSpPr txBox="1"/>
            <p:nvPr/>
          </p:nvSpPr>
          <p:spPr>
            <a:xfrm>
              <a:off x="2838625" y="5084592"/>
              <a:ext cx="5133017" cy="3046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현재  ‘마케팅관리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인사조직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’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외 과목들은 </a:t>
              </a:r>
              <a:r>
                <a:rPr lang="ko-KR" altLang="en-US" sz="1150" spc="-60" dirty="0" err="1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팀티칭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으로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운영되고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cxnSp>
        <p:nvCxnSpPr>
          <p:cNvPr id="19" name="직선 연결선 18"/>
          <p:cNvCxnSpPr/>
          <p:nvPr/>
        </p:nvCxnSpPr>
        <p:spPr>
          <a:xfrm>
            <a:off x="2195758" y="6264423"/>
            <a:ext cx="7560297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그림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4163" y="2167825"/>
            <a:ext cx="445722" cy="493616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7387132" y="3417083"/>
            <a:ext cx="2548032" cy="992212"/>
            <a:chOff x="7453807" y="4758750"/>
            <a:chExt cx="2548032" cy="992212"/>
          </a:xfrm>
        </p:grpSpPr>
        <p:sp>
          <p:nvSpPr>
            <p:cNvPr id="22" name="타원 21"/>
            <p:cNvSpPr/>
            <p:nvPr/>
          </p:nvSpPr>
          <p:spPr>
            <a:xfrm>
              <a:off x="7453807" y="4839927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400998" y="4758750"/>
              <a:ext cx="155928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4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제품과 서비스의</a:t>
              </a:r>
              <a:endParaRPr lang="en-US" altLang="ko-KR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  <a:p>
              <a:pPr eaLnBrk="0" latinLnBrk="0" hangingPunct="0"/>
              <a:r>
                <a:rPr lang="ko-KR" altLang="en-US" sz="14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가치창조 프로세스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405200" y="5320075"/>
              <a:ext cx="15966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  </a:t>
              </a:r>
              <a:r>
                <a:rPr lang="ko-KR" altLang="en-US" sz="11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이준겸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1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하병천</a:t>
              </a:r>
              <a:endPara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학습시간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15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주차</a:t>
              </a:r>
            </a:p>
          </p:txBody>
        </p:sp>
        <p:cxnSp>
          <p:nvCxnSpPr>
            <p:cNvPr id="25" name="직선 연결선 24"/>
            <p:cNvCxnSpPr/>
            <p:nvPr/>
          </p:nvCxnSpPr>
          <p:spPr>
            <a:xfrm>
              <a:off x="8421132" y="5281000"/>
              <a:ext cx="1529623" cy="4742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28373" y="5099702"/>
              <a:ext cx="488106" cy="320586"/>
            </a:xfrm>
            <a:prstGeom prst="rect">
              <a:avLst/>
            </a:prstGeom>
          </p:spPr>
        </p:pic>
      </p:grpSp>
      <p:grpSp>
        <p:nvGrpSpPr>
          <p:cNvPr id="27" name="그룹 26"/>
          <p:cNvGrpSpPr/>
          <p:nvPr/>
        </p:nvGrpSpPr>
        <p:grpSpPr>
          <a:xfrm>
            <a:off x="2245734" y="3498260"/>
            <a:ext cx="2548032" cy="876702"/>
            <a:chOff x="7453807" y="3402716"/>
            <a:chExt cx="2548032" cy="876702"/>
          </a:xfrm>
        </p:grpSpPr>
        <p:sp>
          <p:nvSpPr>
            <p:cNvPr id="28" name="타원 27"/>
            <p:cNvSpPr/>
            <p:nvPr/>
          </p:nvSpPr>
          <p:spPr>
            <a:xfrm>
              <a:off x="7453807" y="3402716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405201" y="3498929"/>
              <a:ext cx="15966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4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마케팅 관리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405200" y="3848531"/>
              <a:ext cx="15966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  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정재학 </a:t>
              </a:r>
            </a:p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학습시간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15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주차</a:t>
              </a: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21132" y="3809456"/>
              <a:ext cx="1424828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1234" y="3549980"/>
              <a:ext cx="478669" cy="478567"/>
            </a:xfrm>
            <a:prstGeom prst="rect">
              <a:avLst/>
            </a:prstGeom>
          </p:spPr>
        </p:pic>
      </p:grpSp>
      <p:pic>
        <p:nvPicPr>
          <p:cNvPr id="33" name="그림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6268" y="2215792"/>
            <a:ext cx="328220" cy="434576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2417" y="2224583"/>
            <a:ext cx="407960" cy="416738"/>
          </a:xfrm>
          <a:prstGeom prst="rect">
            <a:avLst/>
          </a:prstGeom>
        </p:spPr>
      </p:pic>
      <p:grpSp>
        <p:nvGrpSpPr>
          <p:cNvPr id="35" name="그룹 34"/>
          <p:cNvGrpSpPr/>
          <p:nvPr/>
        </p:nvGrpSpPr>
        <p:grpSpPr>
          <a:xfrm>
            <a:off x="4793766" y="3532593"/>
            <a:ext cx="2548032" cy="876702"/>
            <a:chOff x="2312409" y="3402716"/>
            <a:chExt cx="2548032" cy="876702"/>
          </a:xfrm>
        </p:grpSpPr>
        <p:sp>
          <p:nvSpPr>
            <p:cNvPr id="36" name="타원 35"/>
            <p:cNvSpPr/>
            <p:nvPr/>
          </p:nvSpPr>
          <p:spPr>
            <a:xfrm>
              <a:off x="2312409" y="3402716"/>
              <a:ext cx="832491" cy="832490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263803" y="3480757"/>
              <a:ext cx="12519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400" b="1" spc="-6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인사조직</a:t>
              </a:r>
              <a:endPara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263802" y="3848531"/>
              <a:ext cx="15966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  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최장호</a:t>
              </a:r>
              <a:endPara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학습시간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15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주차</a:t>
              </a: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3279734" y="3809456"/>
              <a:ext cx="1424828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28169" y="3563901"/>
              <a:ext cx="412994" cy="4734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6180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49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교수진 소개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93128" y="2122424"/>
            <a:ext cx="8686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ko-KR" altLang="en-US" sz="11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서정일 교수</a:t>
            </a:r>
            <a:endParaRPr lang="en-US" altLang="ko-KR" sz="1100" b="1" spc="-6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235244" y="2469086"/>
            <a:ext cx="169593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1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  <a:endParaRPr lang="en-US" altLang="ko-KR" sz="1200" spc="-60" dirty="0">
              <a:solidFill>
                <a:srgbClr val="A4184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endParaRPr lang="ko-KR" altLang="en-US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University of Wisconsin-Madison, Ph.D.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경영대학 교수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인사조직∙전략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2206069" y="2411246"/>
            <a:ext cx="178166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2206069" y="2753376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2206069" y="3584703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74143" y="2122424"/>
            <a:ext cx="8686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ko-KR" altLang="en-US" sz="11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박종훈 교수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214872" y="2469086"/>
            <a:ext cx="1893893" cy="1412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1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</a:p>
          <a:p>
            <a:pPr eaLnBrk="0" latinLnBrk="0" hangingPunct="0">
              <a:lnSpc>
                <a:spcPct val="110000"/>
              </a:lnSpc>
            </a:pPr>
            <a:endParaRPr lang="ko-KR" altLang="en-US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University of British Columbia, Ph.D.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경영대학 교수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인사조직∙전략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  <a:p>
            <a:pPr eaLnBrk="0" latinLnBrk="0" hangingPunct="0">
              <a:lnSpc>
                <a:spcPct val="110000"/>
              </a:lnSpc>
            </a:pPr>
            <a:endParaRPr lang="en-US" altLang="ko-KR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한국전략경영학회 고문</a:t>
            </a:r>
          </a:p>
        </p:txBody>
      </p:sp>
      <p:cxnSp>
        <p:nvCxnSpPr>
          <p:cNvPr id="11" name="직선 연결선 10"/>
          <p:cNvCxnSpPr/>
          <p:nvPr/>
        </p:nvCxnSpPr>
        <p:spPr>
          <a:xfrm>
            <a:off x="4185698" y="2411246"/>
            <a:ext cx="178166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4185698" y="2753376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4185698" y="3578481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056160" y="2122423"/>
            <a:ext cx="8686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ko-KR" altLang="en-US" sz="1100" b="1" spc="-6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김양민</a:t>
            </a:r>
            <a:r>
              <a:rPr lang="ko-KR" altLang="en-US" sz="11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교수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194502" y="2469086"/>
            <a:ext cx="203619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1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</a:p>
          <a:p>
            <a:pPr eaLnBrk="0" latinLnBrk="0" hangingPunct="0">
              <a:lnSpc>
                <a:spcPct val="110000"/>
              </a:lnSpc>
            </a:pPr>
            <a:endParaRPr lang="ko-KR" altLang="en-US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Texas A&amp;M University, Ph.D.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경영대학 교수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인사조직∙전략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cxnSp>
        <p:nvCxnSpPr>
          <p:cNvPr id="16" name="직선 연결선 15"/>
          <p:cNvCxnSpPr/>
          <p:nvPr/>
        </p:nvCxnSpPr>
        <p:spPr>
          <a:xfrm>
            <a:off x="6165327" y="2411246"/>
            <a:ext cx="178166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6165327" y="2753376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6165327" y="3413253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2" descr="C:\Users\admin\Desktop\SHAPE 홈페이지 수정_2\SHAPE 홈페이지 수정\SHAPE과정 교수님 사진\SHAPE과정 교수님 사진\경영전략\서정일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9" b="7549"/>
          <a:stretch/>
        </p:blipFill>
        <p:spPr bwMode="auto">
          <a:xfrm>
            <a:off x="2325285" y="1468006"/>
            <a:ext cx="771617" cy="94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3" descr="C:\Users\admin\Desktop\SHAPE 홈페이지 수정_2\SHAPE 홈페이지 수정\SHAPE과정 교수님 사진\SHAPE과정 교수님 사진\경영전략\박종훈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2" b="7183"/>
          <a:stretch/>
        </p:blipFill>
        <p:spPr bwMode="auto">
          <a:xfrm>
            <a:off x="4304914" y="1468006"/>
            <a:ext cx="771617" cy="94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그림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543" y="1470878"/>
            <a:ext cx="771617" cy="947797"/>
          </a:xfrm>
          <a:prstGeom prst="rect">
            <a:avLst/>
          </a:prstGeom>
        </p:spPr>
      </p:pic>
      <p:grpSp>
        <p:nvGrpSpPr>
          <p:cNvPr id="58" name="그룹 57">
            <a:extLst>
              <a:ext uri="{FF2B5EF4-FFF2-40B4-BE49-F238E27FC236}">
                <a16:creationId xmlns:a16="http://schemas.microsoft.com/office/drawing/2014/main" id="{6EC7C180-F862-49E1-AC66-6C53580BF363}"/>
              </a:ext>
            </a:extLst>
          </p:cNvPr>
          <p:cNvGrpSpPr/>
          <p:nvPr/>
        </p:nvGrpSpPr>
        <p:grpSpPr>
          <a:xfrm>
            <a:off x="2238588" y="4344307"/>
            <a:ext cx="1781666" cy="2244497"/>
            <a:chOff x="8144956" y="1468006"/>
            <a:chExt cx="1781666" cy="2244497"/>
          </a:xfrm>
        </p:grpSpPr>
        <p:cxnSp>
          <p:nvCxnSpPr>
            <p:cNvPr id="22" name="직선 연결선 21"/>
            <p:cNvCxnSpPr/>
            <p:nvPr/>
          </p:nvCxnSpPr>
          <p:spPr>
            <a:xfrm>
              <a:off x="8144956" y="2753376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8144956" y="3413253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9051065" y="2122424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정재학 교수</a:t>
              </a: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8174131" y="2469086"/>
              <a:ext cx="1695930" cy="1243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마케팅관리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Cornell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마케팅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계량모델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- </a:t>
              </a:r>
              <a:r>
                <a:rPr lang="ko-KR" altLang="en-US" sz="10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한국마케팅과학회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학회장</a:t>
              </a:r>
            </a:p>
          </p:txBody>
        </p:sp>
        <p:cxnSp>
          <p:nvCxnSpPr>
            <p:cNvPr id="21" name="직선 연결선 20"/>
            <p:cNvCxnSpPr/>
            <p:nvPr/>
          </p:nvCxnSpPr>
          <p:spPr>
            <a:xfrm>
              <a:off x="8144956" y="2411246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3827" y="1468006"/>
              <a:ext cx="771617" cy="949682"/>
            </a:xfrm>
            <a:prstGeom prst="rect">
              <a:avLst/>
            </a:prstGeom>
          </p:spPr>
        </p:pic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E7312E5C-7F86-4CF8-BD50-7A95A3C74398}"/>
              </a:ext>
            </a:extLst>
          </p:cNvPr>
          <p:cNvGrpSpPr/>
          <p:nvPr/>
        </p:nvGrpSpPr>
        <p:grpSpPr>
          <a:xfrm>
            <a:off x="4176074" y="4344307"/>
            <a:ext cx="1781666" cy="2107852"/>
            <a:chOff x="2206069" y="4345289"/>
            <a:chExt cx="1781666" cy="2107852"/>
          </a:xfrm>
        </p:grpSpPr>
        <p:sp>
          <p:nvSpPr>
            <p:cNvPr id="24" name="TextBox 23"/>
            <p:cNvSpPr txBox="1"/>
            <p:nvPr/>
          </p:nvSpPr>
          <p:spPr>
            <a:xfrm>
              <a:off x="3102653" y="5017533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송민섭 교수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235244" y="5345145"/>
              <a:ext cx="1695930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회계학원론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Syracuse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26" name="직선 연결선 25"/>
            <p:cNvCxnSpPr/>
            <p:nvPr/>
          </p:nvCxnSpPr>
          <p:spPr>
            <a:xfrm>
              <a:off x="2206069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2206069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>
              <a:off x="2206069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Picture 3" descr="C:\Users\admin\Desktop\SHAPE 홈페이지 수정_2\SHAPE 홈페이지 수정\SHAPE과정 교수님 사진\SHAPE과정 교수님 사진\회계학원론\송민섭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26" b="7058"/>
            <a:stretch/>
          </p:blipFill>
          <p:spPr bwMode="auto">
            <a:xfrm>
              <a:off x="2325285" y="4345289"/>
              <a:ext cx="771617" cy="9496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56B41127-817A-4DBF-AC33-92C67CC795E2}"/>
              </a:ext>
            </a:extLst>
          </p:cNvPr>
          <p:cNvGrpSpPr/>
          <p:nvPr/>
        </p:nvGrpSpPr>
        <p:grpSpPr>
          <a:xfrm>
            <a:off x="6155703" y="4344713"/>
            <a:ext cx="1923067" cy="2073590"/>
            <a:chOff x="4185698" y="4345695"/>
            <a:chExt cx="1923067" cy="2073590"/>
          </a:xfrm>
        </p:grpSpPr>
        <p:sp>
          <p:nvSpPr>
            <p:cNvPr id="29" name="TextBox 28"/>
            <p:cNvSpPr txBox="1"/>
            <p:nvPr/>
          </p:nvSpPr>
          <p:spPr>
            <a:xfrm>
              <a:off x="5076531" y="5017532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양준선 교수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214872" y="5345145"/>
              <a:ext cx="1893893" cy="1074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회계학원론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Temple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4185698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>
              <a:off x="4185698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4185698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9" name="Picture 4" descr="C:\Users\admin\Desktop\SHAPE 홈페이지 수정_2\SHAPE 홈페이지 수정\SHAPE과정 교수님 사진\SHAPE과정 교수님 사진\회계학원론\양준선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020"/>
            <a:stretch/>
          </p:blipFill>
          <p:spPr bwMode="auto">
            <a:xfrm>
              <a:off x="4304914" y="4345695"/>
              <a:ext cx="771617" cy="9496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2" name="그룹 51"/>
          <p:cNvGrpSpPr/>
          <p:nvPr/>
        </p:nvGrpSpPr>
        <p:grpSpPr>
          <a:xfrm>
            <a:off x="2427321" y="6843673"/>
            <a:ext cx="5298538" cy="292452"/>
            <a:chOff x="2673104" y="5084592"/>
            <a:chExt cx="5298538" cy="292452"/>
          </a:xfrm>
        </p:grpSpPr>
        <p:sp>
          <p:nvSpPr>
            <p:cNvPr id="53" name="TextBox 52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교수진은 학교 사정에 따라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cxnSp>
        <p:nvCxnSpPr>
          <p:cNvPr id="55" name="직선 연결선 54"/>
          <p:cNvCxnSpPr/>
          <p:nvPr/>
        </p:nvCxnSpPr>
        <p:spPr>
          <a:xfrm>
            <a:off x="2195758" y="6693048"/>
            <a:ext cx="7560297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4745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" y="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교수진 소개</a:t>
            </a:r>
          </a:p>
        </p:txBody>
      </p:sp>
      <p:grpSp>
        <p:nvGrpSpPr>
          <p:cNvPr id="52" name="그룹 51"/>
          <p:cNvGrpSpPr/>
          <p:nvPr/>
        </p:nvGrpSpPr>
        <p:grpSpPr>
          <a:xfrm>
            <a:off x="2427321" y="6843673"/>
            <a:ext cx="5298538" cy="292452"/>
            <a:chOff x="2673104" y="5084592"/>
            <a:chExt cx="5298538" cy="292452"/>
          </a:xfrm>
        </p:grpSpPr>
        <p:sp>
          <p:nvSpPr>
            <p:cNvPr id="53" name="TextBox 52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교수진은 학교 사정에 따라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660E57B4-FEF9-4C03-ABF4-E216687882FF}"/>
              </a:ext>
            </a:extLst>
          </p:cNvPr>
          <p:cNvGrpSpPr/>
          <p:nvPr/>
        </p:nvGrpSpPr>
        <p:grpSpPr>
          <a:xfrm>
            <a:off x="2139884" y="4342146"/>
            <a:ext cx="1967517" cy="2308997"/>
            <a:chOff x="4213334" y="1465830"/>
            <a:chExt cx="1967517" cy="2308997"/>
          </a:xfrm>
        </p:grpSpPr>
        <p:sp>
          <p:nvSpPr>
            <p:cNvPr id="79" name="TextBox 78"/>
            <p:cNvSpPr txBox="1"/>
            <p:nvPr/>
          </p:nvSpPr>
          <p:spPr>
            <a:xfrm>
              <a:off x="5146974" y="2121751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 err="1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이준겸</a:t>
              </a:r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교수</a:t>
              </a: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4286958" y="2468710"/>
              <a:ext cx="1893893" cy="1135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제품과 서비스의</a:t>
              </a:r>
              <a:endParaRPr lang="en-US" altLang="ko-KR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가치창조 프로세스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Cornell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LSOM(</a:t>
              </a:r>
              <a:r>
                <a:rPr lang="ko-KR" altLang="en-US" sz="10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비지니스프로세스관리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</p:txBody>
        </p:sp>
        <p:cxnSp>
          <p:nvCxnSpPr>
            <p:cNvPr id="81" name="직선 연결선 80"/>
            <p:cNvCxnSpPr/>
            <p:nvPr/>
          </p:nvCxnSpPr>
          <p:spPr>
            <a:xfrm>
              <a:off x="4213334" y="2410868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>
              <a:off x="4213334" y="2962550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>
              <a:off x="4213334" y="3774827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9184" y="1465830"/>
              <a:ext cx="769283" cy="946810"/>
            </a:xfrm>
            <a:prstGeom prst="rect">
              <a:avLst/>
            </a:prstGeom>
          </p:spPr>
        </p:pic>
      </p:grpSp>
      <p:cxnSp>
        <p:nvCxnSpPr>
          <p:cNvPr id="51" name="직선 연결선 50"/>
          <p:cNvCxnSpPr/>
          <p:nvPr/>
        </p:nvCxnSpPr>
        <p:spPr>
          <a:xfrm>
            <a:off x="2195758" y="6693048"/>
            <a:ext cx="7560297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3">
            <a:extLst>
              <a:ext uri="{FF2B5EF4-FFF2-40B4-BE49-F238E27FC236}">
                <a16:creationId xmlns:a16="http://schemas.microsoft.com/office/drawing/2014/main" id="{A4D8F484-D047-4793-A9EB-FC5BE636213A}"/>
              </a:ext>
            </a:extLst>
          </p:cNvPr>
          <p:cNvGrpSpPr/>
          <p:nvPr/>
        </p:nvGrpSpPr>
        <p:grpSpPr>
          <a:xfrm>
            <a:off x="6211981" y="1466929"/>
            <a:ext cx="1819427" cy="2133953"/>
            <a:chOff x="2206069" y="1473450"/>
            <a:chExt cx="1819427" cy="2133953"/>
          </a:xfrm>
        </p:grpSpPr>
        <p:sp>
          <p:nvSpPr>
            <p:cNvPr id="75" name="TextBox 74"/>
            <p:cNvSpPr txBox="1"/>
            <p:nvPr/>
          </p:nvSpPr>
          <p:spPr>
            <a:xfrm>
              <a:off x="3092182" y="2121751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최장호 교수</a:t>
              </a: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2229936" y="2467670"/>
              <a:ext cx="1790198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인사조직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University of Wisconsin – Madison,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인사조직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·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전략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인사관리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</p:txBody>
        </p:sp>
        <p:cxnSp>
          <p:nvCxnSpPr>
            <p:cNvPr id="77" name="직선 연결선 76"/>
            <p:cNvCxnSpPr/>
            <p:nvPr/>
          </p:nvCxnSpPr>
          <p:spPr>
            <a:xfrm>
              <a:off x="2233705" y="2772050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>
              <a:off x="2243830" y="3607403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5" name="그림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83" b="6651"/>
            <a:stretch/>
          </p:blipFill>
          <p:spPr>
            <a:xfrm>
              <a:off x="2329236" y="1473450"/>
              <a:ext cx="769283" cy="946452"/>
            </a:xfrm>
            <a:prstGeom prst="rect">
              <a:avLst/>
            </a:prstGeom>
          </p:spPr>
        </p:pic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40B066ED-65B1-40DD-B2A9-DB0FA6F90E44}"/>
                </a:ext>
              </a:extLst>
            </p:cNvPr>
            <p:cNvCxnSpPr/>
            <p:nvPr/>
          </p:nvCxnSpPr>
          <p:spPr>
            <a:xfrm>
              <a:off x="2206069" y="2411246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32FC0F97-11EF-446A-A305-43E8CB581424}"/>
              </a:ext>
            </a:extLst>
          </p:cNvPr>
          <p:cNvGrpSpPr/>
          <p:nvPr/>
        </p:nvGrpSpPr>
        <p:grpSpPr>
          <a:xfrm>
            <a:off x="4107401" y="4338862"/>
            <a:ext cx="2347078" cy="2319901"/>
            <a:chOff x="6180851" y="1462546"/>
            <a:chExt cx="2347078" cy="2319901"/>
          </a:xfrm>
        </p:grpSpPr>
        <p:sp>
          <p:nvSpPr>
            <p:cNvPr id="84" name="TextBox 83"/>
            <p:cNvSpPr txBox="1"/>
            <p:nvPr/>
          </p:nvSpPr>
          <p:spPr>
            <a:xfrm>
              <a:off x="7118032" y="2121751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 err="1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하병천</a:t>
              </a:r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교수</a:t>
              </a: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6247538" y="2468710"/>
              <a:ext cx="2280391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제품과 서비스의</a:t>
              </a:r>
              <a:endParaRPr lang="en-US" altLang="ko-KR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가치창조 프로세스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George Washington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LSOM(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물류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grpSp>
          <p:nvGrpSpPr>
            <p:cNvPr id="86" name="그룹 85"/>
            <p:cNvGrpSpPr/>
            <p:nvPr/>
          </p:nvGrpSpPr>
          <p:grpSpPr>
            <a:xfrm>
              <a:off x="6192963" y="2970170"/>
              <a:ext cx="2168164" cy="812277"/>
              <a:chOff x="6146277" y="5809624"/>
              <a:chExt cx="1781666" cy="812277"/>
            </a:xfrm>
          </p:grpSpPr>
          <p:cxnSp>
            <p:nvCxnSpPr>
              <p:cNvPr id="88" name="직선 연결선 87"/>
              <p:cNvCxnSpPr/>
              <p:nvPr/>
            </p:nvCxnSpPr>
            <p:spPr>
              <a:xfrm>
                <a:off x="6146277" y="5809624"/>
                <a:ext cx="1781666" cy="0"/>
              </a:xfrm>
              <a:prstGeom prst="line">
                <a:avLst/>
              </a:prstGeom>
              <a:ln w="3175">
                <a:solidFill>
                  <a:schemeClr val="bg1">
                    <a:lumMod val="85000"/>
                    <a:alpha val="67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직선 연결선 88"/>
              <p:cNvCxnSpPr/>
              <p:nvPr/>
            </p:nvCxnSpPr>
            <p:spPr>
              <a:xfrm>
                <a:off x="6146277" y="6621901"/>
                <a:ext cx="1781666" cy="0"/>
              </a:xfrm>
              <a:prstGeom prst="line">
                <a:avLst/>
              </a:prstGeom>
              <a:ln w="3175">
                <a:solidFill>
                  <a:schemeClr val="bg1">
                    <a:lumMod val="85000"/>
                    <a:alpha val="67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97" name="그림 9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684" b="6869"/>
            <a:stretch/>
          </p:blipFill>
          <p:spPr>
            <a:xfrm>
              <a:off x="6348749" y="1462546"/>
              <a:ext cx="769283" cy="953020"/>
            </a:xfrm>
            <a:prstGeom prst="rect">
              <a:avLst/>
            </a:prstGeom>
          </p:spPr>
        </p:pic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ADAA9EF8-2317-46D4-89CC-ED613CA4F957}"/>
                </a:ext>
              </a:extLst>
            </p:cNvPr>
            <p:cNvCxnSpPr/>
            <p:nvPr/>
          </p:nvCxnSpPr>
          <p:spPr>
            <a:xfrm>
              <a:off x="6180851" y="2407968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6F549E40-F7AD-42CF-85C6-664B39C39569}"/>
              </a:ext>
            </a:extLst>
          </p:cNvPr>
          <p:cNvGrpSpPr/>
          <p:nvPr/>
        </p:nvGrpSpPr>
        <p:grpSpPr>
          <a:xfrm>
            <a:off x="2194373" y="1467112"/>
            <a:ext cx="2065365" cy="2234546"/>
            <a:chOff x="6165327" y="4348567"/>
            <a:chExt cx="2065365" cy="2234546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99B85F8-F3C8-4CD0-9E32-7A05F8A66D99}"/>
                </a:ext>
              </a:extLst>
            </p:cNvPr>
            <p:cNvSpPr txBox="1"/>
            <p:nvPr/>
          </p:nvSpPr>
          <p:spPr>
            <a:xfrm>
              <a:off x="7056535" y="5017533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이영주 교수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C41F6E69-7BD3-4CDE-A06C-95681CBD862D}"/>
                </a:ext>
              </a:extLst>
            </p:cNvPr>
            <p:cNvSpPr/>
            <p:nvPr/>
          </p:nvSpPr>
          <p:spPr>
            <a:xfrm>
              <a:off x="6194502" y="5345145"/>
              <a:ext cx="2036190" cy="12379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재무관리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State University of New York at Buffalo,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기업재무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456FEE4E-67CA-44E4-AF0A-34949F469E2F}"/>
                </a:ext>
              </a:extLst>
            </p:cNvPr>
            <p:cNvCxnSpPr/>
            <p:nvPr/>
          </p:nvCxnSpPr>
          <p:spPr>
            <a:xfrm>
              <a:off x="6165327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34F3FF1D-9171-4421-A93B-2BB4E43CC064}"/>
                </a:ext>
              </a:extLst>
            </p:cNvPr>
            <p:cNvCxnSpPr/>
            <p:nvPr/>
          </p:nvCxnSpPr>
          <p:spPr>
            <a:xfrm>
              <a:off x="6165327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D7D91B86-38DD-47C9-8122-66E0E1D6B811}"/>
                </a:ext>
              </a:extLst>
            </p:cNvPr>
            <p:cNvCxnSpPr/>
            <p:nvPr/>
          </p:nvCxnSpPr>
          <p:spPr>
            <a:xfrm>
              <a:off x="6165327" y="6475927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87EAF2BB-944A-4FA2-96F1-396BF55F32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25" b="5533"/>
            <a:stretch/>
          </p:blipFill>
          <p:spPr>
            <a:xfrm>
              <a:off x="6284543" y="4348567"/>
              <a:ext cx="771992" cy="946810"/>
            </a:xfrm>
            <a:prstGeom prst="rect">
              <a:avLst/>
            </a:prstGeom>
          </p:spPr>
        </p:pic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E9492303-6AF0-4C43-BE3C-E316B4A75108}"/>
              </a:ext>
            </a:extLst>
          </p:cNvPr>
          <p:cNvGrpSpPr/>
          <p:nvPr/>
        </p:nvGrpSpPr>
        <p:grpSpPr>
          <a:xfrm>
            <a:off x="4174002" y="1466929"/>
            <a:ext cx="1810841" cy="1940928"/>
            <a:chOff x="8144956" y="4348384"/>
            <a:chExt cx="1810841" cy="1940928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CB74AEA-F1B4-47D0-B655-430570EB2D49}"/>
                </a:ext>
              </a:extLst>
            </p:cNvPr>
            <p:cNvSpPr txBox="1"/>
            <p:nvPr/>
          </p:nvSpPr>
          <p:spPr>
            <a:xfrm>
              <a:off x="9045444" y="5017533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김도성 교수</a:t>
              </a: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5E0ACDC2-A7A4-4CD6-93C5-0C4FB13143C1}"/>
                </a:ext>
              </a:extLst>
            </p:cNvPr>
            <p:cNvSpPr/>
            <p:nvPr/>
          </p:nvSpPr>
          <p:spPr>
            <a:xfrm>
              <a:off x="8174131" y="5345145"/>
              <a:ext cx="1695930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재무관리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b="0" i="0" dirty="0">
                  <a:effectLst/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Drexel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투자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</p:txBody>
        </p: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EE141911-5538-4AF9-83EE-661E85F16F87}"/>
                </a:ext>
              </a:extLst>
            </p:cNvPr>
            <p:cNvCxnSpPr/>
            <p:nvPr/>
          </p:nvCxnSpPr>
          <p:spPr>
            <a:xfrm>
              <a:off x="8144956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8CB947A1-BB9E-45E7-93A5-73FA9493661E}"/>
                </a:ext>
              </a:extLst>
            </p:cNvPr>
            <p:cNvCxnSpPr/>
            <p:nvPr/>
          </p:nvCxnSpPr>
          <p:spPr>
            <a:xfrm>
              <a:off x="8144956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C8589FF5-CDAF-42ED-9BF8-600AB669D851}"/>
                </a:ext>
              </a:extLst>
            </p:cNvPr>
            <p:cNvCxnSpPr/>
            <p:nvPr/>
          </p:nvCxnSpPr>
          <p:spPr>
            <a:xfrm>
              <a:off x="8174131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98ACB95C-A104-4F60-AD70-F566BC6402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07" b="4785"/>
            <a:stretch/>
          </p:blipFill>
          <p:spPr>
            <a:xfrm>
              <a:off x="8273827" y="4348384"/>
              <a:ext cx="771617" cy="946350"/>
            </a:xfrm>
            <a:prstGeom prst="rect">
              <a:avLst/>
            </a:prstGeom>
          </p:spPr>
        </p:pic>
      </p:grpSp>
      <p:pic>
        <p:nvPicPr>
          <p:cNvPr id="7" name="Picture 2">
            <a:extLst>
              <a:ext uri="{FF2B5EF4-FFF2-40B4-BE49-F238E27FC236}">
                <a16:creationId xmlns:a16="http://schemas.microsoft.com/office/drawing/2014/main" id="{1ECFBA32-52B2-E540-D37B-DAB2E6D165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3"/>
          <a:stretch/>
        </p:blipFill>
        <p:spPr bwMode="auto">
          <a:xfrm>
            <a:off x="2313627" y="1471277"/>
            <a:ext cx="771992" cy="91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10CAB67-AD0D-55C1-BD1B-155A3E2ADA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733" y="4338862"/>
            <a:ext cx="769283" cy="9540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ED1522C-4CE3-1EFA-843C-604785A93A7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299" y="4350447"/>
            <a:ext cx="769283" cy="93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1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1" t="13802" r="53597"/>
          <a:stretch/>
        </p:blipFill>
        <p:spPr>
          <a:xfrm>
            <a:off x="0" y="0"/>
            <a:ext cx="4752975" cy="7559155"/>
          </a:xfrm>
          <a:prstGeom prst="rect">
            <a:avLst/>
          </a:prstGeom>
        </p:spPr>
      </p:pic>
      <p:cxnSp>
        <p:nvCxnSpPr>
          <p:cNvPr id="3" name="직선 연결선 2"/>
          <p:cNvCxnSpPr/>
          <p:nvPr/>
        </p:nvCxnSpPr>
        <p:spPr>
          <a:xfrm>
            <a:off x="8531083" y="2211969"/>
            <a:ext cx="320511" cy="433633"/>
          </a:xfrm>
          <a:prstGeom prst="line">
            <a:avLst/>
          </a:prstGeom>
          <a:ln w="3175">
            <a:solidFill>
              <a:srgbClr val="7512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509084" y="2211969"/>
            <a:ext cx="320511" cy="433633"/>
          </a:xfrm>
          <a:prstGeom prst="line">
            <a:avLst/>
          </a:prstGeom>
          <a:ln w="3175">
            <a:solidFill>
              <a:srgbClr val="7512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6487085" y="2211969"/>
            <a:ext cx="320511" cy="433633"/>
          </a:xfrm>
          <a:prstGeom prst="line">
            <a:avLst/>
          </a:prstGeom>
          <a:ln w="3175">
            <a:solidFill>
              <a:srgbClr val="7512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/>
          <p:cNvGrpSpPr/>
          <p:nvPr/>
        </p:nvGrpSpPr>
        <p:grpSpPr>
          <a:xfrm>
            <a:off x="5642087" y="3649518"/>
            <a:ext cx="1305468" cy="997211"/>
            <a:chOff x="5679794" y="4160175"/>
            <a:chExt cx="1305468" cy="997211"/>
          </a:xfrm>
        </p:grpSpPr>
        <p:cxnSp>
          <p:nvCxnSpPr>
            <p:cNvPr id="7" name="직선 연결선 6"/>
            <p:cNvCxnSpPr/>
            <p:nvPr/>
          </p:nvCxnSpPr>
          <p:spPr>
            <a:xfrm>
              <a:off x="6261017" y="4160175"/>
              <a:ext cx="143023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/>
            <p:cNvGrpSpPr/>
            <p:nvPr/>
          </p:nvGrpSpPr>
          <p:grpSpPr>
            <a:xfrm>
              <a:off x="5679794" y="4287364"/>
              <a:ext cx="1305468" cy="870022"/>
              <a:chOff x="5679794" y="4277936"/>
              <a:chExt cx="1305468" cy="870022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5937065" y="4277936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과목수료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679794" y="4497011"/>
                <a:ext cx="1305468" cy="65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진도율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 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80% 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이상</a:t>
                </a:r>
                <a:endParaRPr lang="en-US" altLang="ko-KR" sz="11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과제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+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형성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/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수료평가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60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점 이상</a:t>
                </a:r>
              </a:p>
            </p:txBody>
          </p:sp>
        </p:grpSp>
      </p:grpSp>
      <p:grpSp>
        <p:nvGrpSpPr>
          <p:cNvPr id="11" name="그룹 10"/>
          <p:cNvGrpSpPr/>
          <p:nvPr/>
        </p:nvGrpSpPr>
        <p:grpSpPr>
          <a:xfrm>
            <a:off x="5559088" y="1084552"/>
            <a:ext cx="956035" cy="393427"/>
            <a:chOff x="2206559" y="1745647"/>
            <a:chExt cx="956035" cy="393427"/>
          </a:xfrm>
        </p:grpSpPr>
        <p:sp>
          <p:nvSpPr>
            <p:cNvPr id="12" name="TextBox 11"/>
            <p:cNvSpPr txBox="1"/>
            <p:nvPr/>
          </p:nvSpPr>
          <p:spPr>
            <a:xfrm>
              <a:off x="2206559" y="1800520"/>
              <a:ext cx="9560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spc="-80" dirty="0" err="1">
                  <a:solidFill>
                    <a:srgbClr val="151C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수료기준</a:t>
              </a:r>
              <a:endParaRPr lang="ko-KR" altLang="en-US" sz="1600" b="1" spc="-80" dirty="0">
                <a:solidFill>
                  <a:srgbClr val="151C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2224725" y="1745647"/>
              <a:ext cx="82356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그룹 13"/>
          <p:cNvGrpSpPr/>
          <p:nvPr/>
        </p:nvGrpSpPr>
        <p:grpSpPr>
          <a:xfrm>
            <a:off x="5619497" y="2025761"/>
            <a:ext cx="1057626" cy="1371670"/>
            <a:chOff x="5600349" y="2327555"/>
            <a:chExt cx="1057626" cy="1371670"/>
          </a:xfrm>
        </p:grpSpPr>
        <p:grpSp>
          <p:nvGrpSpPr>
            <p:cNvPr id="15" name="그룹 14"/>
            <p:cNvGrpSpPr/>
            <p:nvPr/>
          </p:nvGrpSpPr>
          <p:grpSpPr>
            <a:xfrm>
              <a:off x="5600349" y="3230187"/>
              <a:ext cx="1057626" cy="469038"/>
              <a:chOff x="5600349" y="3220662"/>
              <a:chExt cx="1057626" cy="469038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학습진도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1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일 최대 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6</a:t>
                </a: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차시</a:t>
                </a:r>
                <a:endParaRPr lang="ko-KR" altLang="en-US" sz="1100" spc="-60" dirty="0">
                  <a:solidFill>
                    <a:srgbClr val="151C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  <p:sp>
          <p:nvSpPr>
            <p:cNvPr id="16" name="타원 15"/>
            <p:cNvSpPr/>
            <p:nvPr/>
          </p:nvSpPr>
          <p:spPr>
            <a:xfrm>
              <a:off x="5712917" y="2327555"/>
              <a:ext cx="832491" cy="832490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6641496" y="2025761"/>
            <a:ext cx="1057626" cy="1371670"/>
            <a:chOff x="6686199" y="2327555"/>
            <a:chExt cx="1057626" cy="1371670"/>
          </a:xfrm>
        </p:grpSpPr>
        <p:grpSp>
          <p:nvGrpSpPr>
            <p:cNvPr id="20" name="그룹 19"/>
            <p:cNvGrpSpPr/>
            <p:nvPr/>
          </p:nvGrpSpPr>
          <p:grpSpPr>
            <a:xfrm>
              <a:off x="6686199" y="3230187"/>
              <a:ext cx="1057626" cy="469038"/>
              <a:chOff x="5600349" y="3220662"/>
              <a:chExt cx="1057626" cy="46903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과제평가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50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점 만점</a:t>
                </a:r>
              </a:p>
            </p:txBody>
          </p:sp>
        </p:grpSp>
        <p:sp>
          <p:nvSpPr>
            <p:cNvPr id="21" name="타원 20"/>
            <p:cNvSpPr/>
            <p:nvPr/>
          </p:nvSpPr>
          <p:spPr>
            <a:xfrm>
              <a:off x="6798767" y="2327555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050672" y="3528336"/>
            <a:ext cx="1393709" cy="1136323"/>
            <a:chOff x="7220353" y="4072877"/>
            <a:chExt cx="1393709" cy="619011"/>
          </a:xfrm>
        </p:grpSpPr>
        <p:cxnSp>
          <p:nvCxnSpPr>
            <p:cNvPr id="25" name="직선 연결선 24"/>
            <p:cNvCxnSpPr/>
            <p:nvPr/>
          </p:nvCxnSpPr>
          <p:spPr>
            <a:xfrm>
              <a:off x="7220353" y="4072877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8614062" y="4072877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그룹 26"/>
          <p:cNvGrpSpPr/>
          <p:nvPr/>
        </p:nvGrpSpPr>
        <p:grpSpPr>
          <a:xfrm>
            <a:off x="7050900" y="3649518"/>
            <a:ext cx="1362426" cy="803911"/>
            <a:chOff x="7013193" y="4160175"/>
            <a:chExt cx="1362426" cy="803911"/>
          </a:xfrm>
        </p:grpSpPr>
        <p:cxnSp>
          <p:nvCxnSpPr>
            <p:cNvPr id="28" name="직선 연결선 27"/>
            <p:cNvCxnSpPr/>
            <p:nvPr/>
          </p:nvCxnSpPr>
          <p:spPr>
            <a:xfrm>
              <a:off x="7622895" y="4160175"/>
              <a:ext cx="143023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그룹 28"/>
            <p:cNvGrpSpPr/>
            <p:nvPr/>
          </p:nvGrpSpPr>
          <p:grpSpPr>
            <a:xfrm>
              <a:off x="7013193" y="4287364"/>
              <a:ext cx="1362426" cy="676722"/>
              <a:chOff x="5314599" y="3192087"/>
              <a:chExt cx="1362426" cy="676722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5314599" y="3192087"/>
                <a:ext cx="1362426" cy="460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SHAPE</a:t>
                </a:r>
              </a:p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과정 이수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5505444" y="3590271"/>
                <a:ext cx="980737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6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개 과목 수료</a:t>
                </a:r>
              </a:p>
            </p:txBody>
          </p:sp>
        </p:grpSp>
      </p:grpSp>
      <p:grpSp>
        <p:nvGrpSpPr>
          <p:cNvPr id="32" name="그룹 31"/>
          <p:cNvGrpSpPr/>
          <p:nvPr/>
        </p:nvGrpSpPr>
        <p:grpSpPr>
          <a:xfrm>
            <a:off x="8563058" y="3622008"/>
            <a:ext cx="1212538" cy="1024721"/>
            <a:chOff x="8534777" y="4132665"/>
            <a:chExt cx="1212538" cy="1024721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9069535" y="4132665"/>
              <a:ext cx="143023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그룹 33"/>
            <p:cNvGrpSpPr/>
            <p:nvPr/>
          </p:nvGrpSpPr>
          <p:grpSpPr>
            <a:xfrm>
              <a:off x="8534777" y="4287364"/>
              <a:ext cx="1212538" cy="870022"/>
              <a:chOff x="8534777" y="4445302"/>
              <a:chExt cx="1212538" cy="870022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8638471" y="4445302"/>
                <a:ext cx="1005150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SHAPE </a:t>
                </a:r>
                <a:r>
                  <a:rPr lang="ko-KR" altLang="en-US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수료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8534777" y="4664377"/>
                <a:ext cx="1212538" cy="65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오프라인 </a:t>
                </a: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수료식</a:t>
                </a:r>
                <a:endParaRPr lang="en-US" altLang="ko-KR" sz="11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수료패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/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수료증 발급</a:t>
                </a:r>
              </a:p>
            </p:txBody>
          </p:sp>
        </p:grpSp>
      </p:grpSp>
      <p:grpSp>
        <p:nvGrpSpPr>
          <p:cNvPr id="37" name="그룹 36"/>
          <p:cNvGrpSpPr/>
          <p:nvPr/>
        </p:nvGrpSpPr>
        <p:grpSpPr>
          <a:xfrm>
            <a:off x="5677874" y="4845063"/>
            <a:ext cx="4201418" cy="1963646"/>
            <a:chOff x="5563573" y="5688113"/>
            <a:chExt cx="6536437" cy="1074242"/>
          </a:xfrm>
        </p:grpSpPr>
        <p:sp>
          <p:nvSpPr>
            <p:cNvPr id="38" name="모서리가 둥근 직사각형 37"/>
            <p:cNvSpPr/>
            <p:nvPr/>
          </p:nvSpPr>
          <p:spPr>
            <a:xfrm>
              <a:off x="5563573" y="5688113"/>
              <a:ext cx="6536437" cy="107424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5564715" y="5688113"/>
              <a:ext cx="6534152" cy="0"/>
            </a:xfrm>
            <a:prstGeom prst="line">
              <a:avLst/>
            </a:prstGeom>
            <a:ln w="12700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/>
          <p:cNvGrpSpPr/>
          <p:nvPr/>
        </p:nvGrpSpPr>
        <p:grpSpPr>
          <a:xfrm>
            <a:off x="6052006" y="5017449"/>
            <a:ext cx="4043217" cy="1791260"/>
            <a:chOff x="3774729" y="5810240"/>
            <a:chExt cx="4043217" cy="1791260"/>
          </a:xfrm>
        </p:grpSpPr>
        <p:sp>
          <p:nvSpPr>
            <p:cNvPr id="41" name="TextBox 40"/>
            <p:cNvSpPr txBox="1"/>
            <p:nvPr/>
          </p:nvSpPr>
          <p:spPr>
            <a:xfrm>
              <a:off x="3959165" y="5810240"/>
              <a:ext cx="3858781" cy="17912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의무수강과목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(6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개 교과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중 한 과목이라도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미수료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시 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미수료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eaLnBrk="0" latinLnBrk="0" hangingPunct="0">
                <a:lnSpc>
                  <a:spcPct val="120000"/>
                </a:lnSpc>
              </a:pP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일부 과목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미수료자는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해당 과목에 대하여 다음 기수 개설 시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재수강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수강료부담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후 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 가능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eaLnBrk="0" latinLnBrk="0" hangingPunct="0">
                <a:lnSpc>
                  <a:spcPct val="120000"/>
                </a:lnSpc>
              </a:pP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과목별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별도규정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및 커리큘럼 변경에 따라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수료기준은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변동될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  <a:endPara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74729" y="5898403"/>
              <a:ext cx="178684" cy="163758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7663495" y="2025761"/>
            <a:ext cx="1057626" cy="1371670"/>
            <a:chOff x="7848249" y="2327555"/>
            <a:chExt cx="1057626" cy="1371670"/>
          </a:xfrm>
        </p:grpSpPr>
        <p:grpSp>
          <p:nvGrpSpPr>
            <p:cNvPr id="45" name="그룹 44"/>
            <p:cNvGrpSpPr/>
            <p:nvPr/>
          </p:nvGrpSpPr>
          <p:grpSpPr>
            <a:xfrm>
              <a:off x="7848249" y="3230187"/>
              <a:ext cx="1057626" cy="469038"/>
              <a:chOff x="5600349" y="3220662"/>
              <a:chExt cx="1057626" cy="469038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형성평가</a:t>
                </a: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10</a:t>
                </a:r>
                <a:r>
                  <a:rPr lang="ko-KR" altLang="en-US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점 만점</a:t>
                </a:r>
              </a:p>
            </p:txBody>
          </p:sp>
        </p:grpSp>
        <p:sp>
          <p:nvSpPr>
            <p:cNvPr id="46" name="타원 45"/>
            <p:cNvSpPr/>
            <p:nvPr/>
          </p:nvSpPr>
          <p:spPr>
            <a:xfrm>
              <a:off x="7960817" y="2327555"/>
              <a:ext cx="832491" cy="832490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8685494" y="2025761"/>
            <a:ext cx="1057626" cy="1371670"/>
            <a:chOff x="8953149" y="2327555"/>
            <a:chExt cx="1057626" cy="1371670"/>
          </a:xfrm>
        </p:grpSpPr>
        <p:grpSp>
          <p:nvGrpSpPr>
            <p:cNvPr id="50" name="그룹 49"/>
            <p:cNvGrpSpPr/>
            <p:nvPr/>
          </p:nvGrpSpPr>
          <p:grpSpPr>
            <a:xfrm>
              <a:off x="8953149" y="3230187"/>
              <a:ext cx="1057626" cy="469038"/>
              <a:chOff x="5600349" y="3220662"/>
              <a:chExt cx="1057626" cy="469038"/>
            </a:xfrm>
          </p:grpSpPr>
          <p:sp>
            <p:nvSpPr>
              <p:cNvPr id="52" name="TextBox 51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수료평가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40</a:t>
                </a:r>
                <a:r>
                  <a:rPr lang="ko-KR" altLang="en-US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점 만점</a:t>
                </a:r>
              </a:p>
            </p:txBody>
          </p:sp>
        </p:grpSp>
        <p:sp>
          <p:nvSpPr>
            <p:cNvPr id="51" name="타원 50"/>
            <p:cNvSpPr/>
            <p:nvPr/>
          </p:nvSpPr>
          <p:spPr>
            <a:xfrm>
              <a:off x="9065717" y="2327555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pic>
        <p:nvPicPr>
          <p:cNvPr id="54" name="그림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8684" y="2277234"/>
            <a:ext cx="445798" cy="338085"/>
          </a:xfrm>
          <a:prstGeom prst="rect">
            <a:avLst/>
          </a:prstGeom>
        </p:spPr>
      </p:pic>
      <p:pic>
        <p:nvPicPr>
          <p:cNvPr id="55" name="그림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5150" y="2244363"/>
            <a:ext cx="298904" cy="384870"/>
          </a:xfrm>
          <a:prstGeom prst="rect">
            <a:avLst/>
          </a:prstGeom>
        </p:spPr>
      </p:pic>
      <p:pic>
        <p:nvPicPr>
          <p:cNvPr id="56" name="그림 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3596" y="2224480"/>
            <a:ext cx="374539" cy="406302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1514" y="2225864"/>
            <a:ext cx="373572" cy="404078"/>
          </a:xfrm>
          <a:prstGeom prst="rect">
            <a:avLst/>
          </a:prstGeom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3021" y="2288"/>
            <a:ext cx="2008659" cy="7561891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481" y="5724737"/>
            <a:ext cx="178684" cy="163758"/>
          </a:xfrm>
          <a:prstGeom prst="rect">
            <a:avLst/>
          </a:prstGeom>
        </p:spPr>
      </p:pic>
      <p:pic>
        <p:nvPicPr>
          <p:cNvPr id="60" name="그림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481" y="6362912"/>
            <a:ext cx="178684" cy="163758"/>
          </a:xfrm>
          <a:prstGeom prst="rect">
            <a:avLst/>
          </a:prstGeom>
        </p:spPr>
      </p:pic>
      <p:sp>
        <p:nvSpPr>
          <p:cNvPr id="61" name="직사각형 60"/>
          <p:cNvSpPr/>
          <p:nvPr/>
        </p:nvSpPr>
        <p:spPr>
          <a:xfrm rot="10800000">
            <a:off x="-1" y="4191735"/>
            <a:ext cx="4752976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2402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우수학습자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시상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2139884" y="2740237"/>
            <a:ext cx="1438743" cy="362650"/>
            <a:chOff x="2139884" y="1745647"/>
            <a:chExt cx="1438743" cy="362650"/>
          </a:xfrm>
        </p:grpSpPr>
        <p:sp>
          <p:nvSpPr>
            <p:cNvPr id="7" name="TextBox 6"/>
            <p:cNvSpPr txBox="1"/>
            <p:nvPr/>
          </p:nvSpPr>
          <p:spPr>
            <a:xfrm>
              <a:off x="2139884" y="1800520"/>
              <a:ext cx="14387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학구적 </a:t>
              </a:r>
              <a:r>
                <a:rPr lang="ko-KR" altLang="en-US" sz="1400" spc="-80" dirty="0" err="1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관리자상</a:t>
              </a:r>
              <a:endParaRPr lang="ko-KR" altLang="en-US" sz="1400" b="1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8" name="직선 연결선 7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그룹 8"/>
          <p:cNvGrpSpPr/>
          <p:nvPr/>
        </p:nvGrpSpPr>
        <p:grpSpPr>
          <a:xfrm>
            <a:off x="4845375" y="2740237"/>
            <a:ext cx="1630426" cy="362650"/>
            <a:chOff x="2139884" y="1745647"/>
            <a:chExt cx="1630426" cy="362650"/>
          </a:xfrm>
        </p:grpSpPr>
        <p:sp>
          <p:nvSpPr>
            <p:cNvPr id="10" name="TextBox 9"/>
            <p:cNvSpPr txBox="1"/>
            <p:nvPr/>
          </p:nvSpPr>
          <p:spPr>
            <a:xfrm>
              <a:off x="2139884" y="1800520"/>
              <a:ext cx="16304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헌신적 </a:t>
              </a:r>
              <a:r>
                <a:rPr lang="ko-KR" altLang="en-US" sz="1400" spc="-80" dirty="0" err="1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관리자상</a:t>
              </a:r>
              <a:endParaRPr lang="ko-KR" altLang="en-US" sz="1400" b="1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7616853" y="2740237"/>
            <a:ext cx="1651237" cy="362650"/>
            <a:chOff x="2139884" y="1745647"/>
            <a:chExt cx="1651237" cy="362650"/>
          </a:xfrm>
        </p:grpSpPr>
        <p:sp>
          <p:nvSpPr>
            <p:cNvPr id="13" name="TextBox 12"/>
            <p:cNvSpPr txBox="1"/>
            <p:nvPr/>
          </p:nvSpPr>
          <p:spPr>
            <a:xfrm>
              <a:off x="2139884" y="1800520"/>
              <a:ext cx="16512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우수학습자상</a:t>
              </a:r>
              <a:endParaRPr lang="ko-KR" altLang="en-US" sz="1400" b="1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2139884" y="3095987"/>
            <a:ext cx="2136523" cy="504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온라인 학습 성적 최우수 </a:t>
            </a: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 err="1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상패수여</a:t>
            </a: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4530351" y="2704278"/>
            <a:ext cx="2733771" cy="2942833"/>
            <a:chOff x="4590274" y="1791093"/>
            <a:chExt cx="2733771" cy="2897552"/>
          </a:xfrm>
        </p:grpSpPr>
        <p:cxnSp>
          <p:nvCxnSpPr>
            <p:cNvPr id="17" name="직선 연결선 16"/>
            <p:cNvCxnSpPr/>
            <p:nvPr/>
          </p:nvCxnSpPr>
          <p:spPr>
            <a:xfrm>
              <a:off x="4590274" y="1791093"/>
              <a:ext cx="0" cy="2897552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7324045" y="1791093"/>
              <a:ext cx="0" cy="2897552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4845375" y="3095987"/>
            <a:ext cx="2164802" cy="504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기수 기장으로 활동한 자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 err="1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상패수여</a:t>
            </a: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26280" y="3095987"/>
            <a:ext cx="2136523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캠퍼스 특강 </a:t>
            </a: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회 이상 참석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 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온라인 학습 성적 평균 </a:t>
            </a: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80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점 이상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상장 수여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908" y="4157211"/>
            <a:ext cx="900459" cy="1097703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546" y="4157211"/>
            <a:ext cx="900459" cy="1097703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240" y="4181387"/>
            <a:ext cx="1210062" cy="104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37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3164673" y="4528395"/>
            <a:ext cx="2708742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공지사항 및 커뮤니티 이용가능</a:t>
            </a:r>
            <a:endParaRPr lang="en-US" altLang="ko-KR" sz="1200" spc="-6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기업체 위탁교육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140483" y="4131134"/>
            <a:ext cx="152714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전용 사이트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136484" y="5477698"/>
            <a:ext cx="257216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오프라인 행사 </a:t>
            </a:r>
          </a:p>
        </p:txBody>
      </p:sp>
      <p:cxnSp>
        <p:nvCxnSpPr>
          <p:cNvPr id="47" name="직선 연결선 46"/>
          <p:cNvCxnSpPr/>
          <p:nvPr/>
        </p:nvCxnSpPr>
        <p:spPr>
          <a:xfrm>
            <a:off x="2158738" y="5238180"/>
            <a:ext cx="3676454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그룹 47"/>
          <p:cNvGrpSpPr/>
          <p:nvPr/>
        </p:nvGrpSpPr>
        <p:grpSpPr>
          <a:xfrm>
            <a:off x="2196636" y="4188743"/>
            <a:ext cx="838889" cy="838888"/>
            <a:chOff x="2347465" y="1894885"/>
            <a:chExt cx="864522" cy="864521"/>
          </a:xfrm>
        </p:grpSpPr>
        <p:sp>
          <p:nvSpPr>
            <p:cNvPr id="49" name="타원 48"/>
            <p:cNvSpPr/>
            <p:nvPr/>
          </p:nvSpPr>
          <p:spPr>
            <a:xfrm>
              <a:off x="2347465" y="1894885"/>
              <a:ext cx="864522" cy="864521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50" name="그림 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50480" y="2172477"/>
              <a:ext cx="459420" cy="348416"/>
            </a:xfrm>
            <a:prstGeom prst="rect">
              <a:avLst/>
            </a:prstGeom>
          </p:spPr>
        </p:pic>
      </p:grpSp>
      <p:grpSp>
        <p:nvGrpSpPr>
          <p:cNvPr id="51" name="그룹 50"/>
          <p:cNvGrpSpPr/>
          <p:nvPr/>
        </p:nvGrpSpPr>
        <p:grpSpPr>
          <a:xfrm>
            <a:off x="2196636" y="5521406"/>
            <a:ext cx="838889" cy="838888"/>
            <a:chOff x="2347465" y="3280625"/>
            <a:chExt cx="864522" cy="864521"/>
          </a:xfrm>
        </p:grpSpPr>
        <p:sp>
          <p:nvSpPr>
            <p:cNvPr id="52" name="타원 51"/>
            <p:cNvSpPr/>
            <p:nvPr/>
          </p:nvSpPr>
          <p:spPr>
            <a:xfrm>
              <a:off x="2347465" y="3280625"/>
              <a:ext cx="864522" cy="864521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49415" y="3459677"/>
              <a:ext cx="467162" cy="467062"/>
            </a:xfrm>
            <a:prstGeom prst="rect">
              <a:avLst/>
            </a:prstGeom>
          </p:spPr>
        </p:pic>
      </p:grpSp>
      <p:cxnSp>
        <p:nvCxnSpPr>
          <p:cNvPr id="54" name="직선 연결선 53"/>
          <p:cNvCxnSpPr/>
          <p:nvPr/>
        </p:nvCxnSpPr>
        <p:spPr>
          <a:xfrm>
            <a:off x="2158738" y="6723882"/>
            <a:ext cx="3676454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그룹 60"/>
          <p:cNvGrpSpPr/>
          <p:nvPr/>
        </p:nvGrpSpPr>
        <p:grpSpPr>
          <a:xfrm>
            <a:off x="3136484" y="5853108"/>
            <a:ext cx="3086472" cy="602346"/>
            <a:chOff x="3300739" y="3610245"/>
            <a:chExt cx="3086472" cy="602346"/>
          </a:xfrm>
        </p:grpSpPr>
        <p:sp>
          <p:nvSpPr>
            <p:cNvPr id="62" name="TextBox 61"/>
            <p:cNvSpPr txBox="1"/>
            <p:nvPr/>
          </p:nvSpPr>
          <p:spPr>
            <a:xfrm>
              <a:off x="3300739" y="3610245"/>
              <a:ext cx="308647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입학식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(OT)</a:t>
              </a: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&amp;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수료식</a:t>
              </a: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진행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312834" y="3911418"/>
              <a:ext cx="270874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6461269" y="0"/>
            <a:ext cx="4230543" cy="7559675"/>
            <a:chOff x="-1" y="5099259"/>
            <a:chExt cx="4130692" cy="7381249"/>
          </a:xfrm>
        </p:grpSpPr>
        <p:pic>
          <p:nvPicPr>
            <p:cNvPr id="65" name="그림 6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03"/>
            <a:stretch/>
          </p:blipFill>
          <p:spPr>
            <a:xfrm>
              <a:off x="-1" y="5099259"/>
              <a:ext cx="4130692" cy="2459769"/>
            </a:xfrm>
            <a:prstGeom prst="rect">
              <a:avLst/>
            </a:prstGeom>
          </p:spPr>
        </p:pic>
        <p:pic>
          <p:nvPicPr>
            <p:cNvPr id="66" name="그림 65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88" t="1483" r="4310" b="2862"/>
            <a:stretch/>
          </p:blipFill>
          <p:spPr>
            <a:xfrm>
              <a:off x="0" y="10019229"/>
              <a:ext cx="4130691" cy="2461279"/>
            </a:xfrm>
            <a:prstGeom prst="rect">
              <a:avLst/>
            </a:prstGeom>
          </p:spPr>
        </p:pic>
      </p:grpSp>
      <p:pic>
        <p:nvPicPr>
          <p:cNvPr id="68" name="그림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268" y="2265668"/>
            <a:ext cx="4230544" cy="2820362"/>
          </a:xfrm>
          <a:prstGeom prst="rect">
            <a:avLst/>
          </a:prstGeom>
        </p:spPr>
      </p:pic>
      <p:sp>
        <p:nvSpPr>
          <p:cNvPr id="67" name="직사각형 66"/>
          <p:cNvSpPr/>
          <p:nvPr/>
        </p:nvSpPr>
        <p:spPr>
          <a:xfrm rot="10800000">
            <a:off x="6475301" y="4194708"/>
            <a:ext cx="4224339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733800" y="584168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73" name="그룹 72"/>
          <p:cNvGrpSpPr/>
          <p:nvPr/>
        </p:nvGrpSpPr>
        <p:grpSpPr>
          <a:xfrm>
            <a:off x="2446861" y="6756972"/>
            <a:ext cx="3553851" cy="292452"/>
            <a:chOff x="2673104" y="5084592"/>
            <a:chExt cx="3553851" cy="292452"/>
          </a:xfrm>
        </p:grpSpPr>
        <p:sp>
          <p:nvSpPr>
            <p:cNvPr id="74" name="TextBox 73"/>
            <p:cNvSpPr txBox="1"/>
            <p:nvPr/>
          </p:nvSpPr>
          <p:spPr>
            <a:xfrm>
              <a:off x="2838625" y="5084592"/>
              <a:ext cx="3388330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기업체 단체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수강문의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02-725-0079</a:t>
              </a:r>
            </a:p>
          </p:txBody>
        </p:sp>
        <p:pic>
          <p:nvPicPr>
            <p:cNvPr id="75" name="그림 7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grpSp>
        <p:nvGrpSpPr>
          <p:cNvPr id="82" name="그룹 81"/>
          <p:cNvGrpSpPr/>
          <p:nvPr/>
        </p:nvGrpSpPr>
        <p:grpSpPr>
          <a:xfrm>
            <a:off x="3152578" y="1714952"/>
            <a:ext cx="3086472" cy="836704"/>
            <a:chOff x="3300739" y="3610245"/>
            <a:chExt cx="3086472" cy="836704"/>
          </a:xfrm>
        </p:grpSpPr>
        <p:sp>
          <p:nvSpPr>
            <p:cNvPr id="83" name="TextBox 82"/>
            <p:cNvSpPr txBox="1"/>
            <p:nvPr/>
          </p:nvSpPr>
          <p:spPr>
            <a:xfrm>
              <a:off x="3300739" y="3610245"/>
              <a:ext cx="308647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 전담 운영자 운영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312834" y="3911418"/>
              <a:ext cx="2708742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기업별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맞춤상담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교육진행결과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리포트제공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학습자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직통상담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85" name="TextBox 84"/>
          <p:cNvSpPr txBox="1"/>
          <p:nvPr/>
        </p:nvSpPr>
        <p:spPr>
          <a:xfrm>
            <a:off x="3152578" y="1405522"/>
            <a:ext cx="152714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전담 운영자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152577" y="2667533"/>
            <a:ext cx="257216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교육일정</a:t>
            </a:r>
          </a:p>
        </p:txBody>
      </p:sp>
      <p:cxnSp>
        <p:nvCxnSpPr>
          <p:cNvPr id="87" name="직선 연결선 86"/>
          <p:cNvCxnSpPr/>
          <p:nvPr/>
        </p:nvCxnSpPr>
        <p:spPr>
          <a:xfrm>
            <a:off x="2170833" y="2569718"/>
            <a:ext cx="3676454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타원 88"/>
          <p:cNvSpPr/>
          <p:nvPr/>
        </p:nvSpPr>
        <p:spPr>
          <a:xfrm>
            <a:off x="2208731" y="1463131"/>
            <a:ext cx="838889" cy="838888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2" name="타원 91"/>
          <p:cNvSpPr/>
          <p:nvPr/>
        </p:nvSpPr>
        <p:spPr>
          <a:xfrm>
            <a:off x="2208731" y="2795794"/>
            <a:ext cx="838889" cy="8388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94" name="그룹 93"/>
          <p:cNvGrpSpPr/>
          <p:nvPr/>
        </p:nvGrpSpPr>
        <p:grpSpPr>
          <a:xfrm>
            <a:off x="3152578" y="3026481"/>
            <a:ext cx="3086472" cy="823945"/>
            <a:chOff x="3300739" y="3610245"/>
            <a:chExt cx="3086472" cy="823945"/>
          </a:xfrm>
        </p:grpSpPr>
        <p:sp>
          <p:nvSpPr>
            <p:cNvPr id="95" name="TextBox 94"/>
            <p:cNvSpPr txBox="1"/>
            <p:nvPr/>
          </p:nvSpPr>
          <p:spPr>
            <a:xfrm>
              <a:off x="3300739" y="3610245"/>
              <a:ext cx="308647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일정 교육기간 조정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3312834" y="3911418"/>
              <a:ext cx="2708742" cy="522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기업교육 계획에 따른 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별도 기수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운영가능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745895" y="31160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cxnSp>
        <p:nvCxnSpPr>
          <p:cNvPr id="98" name="직선 연결선 97"/>
          <p:cNvCxnSpPr/>
          <p:nvPr/>
        </p:nvCxnSpPr>
        <p:spPr>
          <a:xfrm>
            <a:off x="2139884" y="3941318"/>
            <a:ext cx="3676454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그림 9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2337" y="3003022"/>
            <a:ext cx="373572" cy="404078"/>
          </a:xfrm>
          <a:prstGeom prst="rect">
            <a:avLst/>
          </a:prstGeom>
        </p:spPr>
      </p:pic>
      <p:pic>
        <p:nvPicPr>
          <p:cNvPr id="102" name="그림 10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017" y="1653352"/>
            <a:ext cx="409056" cy="45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581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3" y="839183"/>
            <a:ext cx="3260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en-US" altLang="ko-KR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SHAPE </a:t>
            </a:r>
            <a:r>
              <a:rPr lang="en-US" altLang="ko-KR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84</a:t>
            </a:r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수시 모집요강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676784"/>
              </p:ext>
            </p:extLst>
          </p:nvPr>
        </p:nvGraphicFramePr>
        <p:xfrm>
          <a:off x="2415208" y="1538161"/>
          <a:ext cx="6671643" cy="35274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3298">
                  <a:extLst>
                    <a:ext uri="{9D8B030D-6E8A-4147-A177-3AD203B41FA5}">
                      <a16:colId xmlns:a16="http://schemas.microsoft.com/office/drawing/2014/main" val="1054362678"/>
                    </a:ext>
                  </a:extLst>
                </a:gridCol>
                <a:gridCol w="62335">
                  <a:extLst>
                    <a:ext uri="{9D8B030D-6E8A-4147-A177-3AD203B41FA5}">
                      <a16:colId xmlns:a16="http://schemas.microsoft.com/office/drawing/2014/main" val="1576332198"/>
                    </a:ext>
                  </a:extLst>
                </a:gridCol>
                <a:gridCol w="26888">
                  <a:extLst>
                    <a:ext uri="{9D8B030D-6E8A-4147-A177-3AD203B41FA5}">
                      <a16:colId xmlns:a16="http://schemas.microsoft.com/office/drawing/2014/main" val="2147000040"/>
                    </a:ext>
                  </a:extLst>
                </a:gridCol>
                <a:gridCol w="26888">
                  <a:extLst>
                    <a:ext uri="{9D8B030D-6E8A-4147-A177-3AD203B41FA5}">
                      <a16:colId xmlns:a16="http://schemas.microsoft.com/office/drawing/2014/main" val="66882572"/>
                    </a:ext>
                  </a:extLst>
                </a:gridCol>
                <a:gridCol w="4252234">
                  <a:extLst>
                    <a:ext uri="{9D8B030D-6E8A-4147-A177-3AD203B41FA5}">
                      <a16:colId xmlns:a16="http://schemas.microsoft.com/office/drawing/2014/main" val="2008949847"/>
                    </a:ext>
                  </a:extLst>
                </a:gridCol>
              </a:tblGrid>
              <a:tr h="467068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지 원 방 법</a:t>
                      </a:r>
                    </a:p>
                  </a:txBody>
                  <a:tcPr marL="79847" marR="79847" marT="39923" marB="78589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5983" marB="78589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2" marR="0" lvl="1" indent="0" algn="l" defTabSz="1007943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  <a:hlinkClick r:id="rId3"/>
                        </a:rPr>
                        <a:t>sogang.dherald.com/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회원가입 ▶ </a:t>
                      </a:r>
                      <a:r>
                        <a:rPr lang="ko-KR" altLang="en-US" sz="14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입학지원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9485" marR="9485" marT="948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867420"/>
                  </a:ext>
                </a:extLst>
              </a:tr>
              <a:tr h="60599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모 집 마 감</a:t>
                      </a: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2" lvl="1" algn="l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8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26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341796"/>
                  </a:ext>
                </a:extLst>
              </a:tr>
              <a:tr h="598701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합격자 발표</a:t>
                      </a: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47675" marR="0" lvl="1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8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28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금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오후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시 이후</a:t>
                      </a:r>
                    </a:p>
                  </a:txBody>
                  <a:tcPr marL="111966" marR="111966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78465"/>
                  </a:ext>
                </a:extLst>
              </a:tr>
              <a:tr h="632872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OT · </a:t>
                      </a:r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특강</a:t>
                      </a:r>
                    </a:p>
                  </a:txBody>
                  <a:tcPr marL="79847" marR="79847" marT="62872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1" marR="0" lvl="2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9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9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예정 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376642"/>
                  </a:ext>
                </a:extLst>
              </a:tr>
              <a:tr h="60599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개강</a:t>
                      </a:r>
                    </a:p>
                  </a:txBody>
                  <a:tcPr marL="79847" marR="79847" marT="62872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1" marR="0" lvl="2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9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15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화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3676353"/>
                  </a:ext>
                </a:extLst>
              </a:tr>
              <a:tr h="60599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교육비</a:t>
                      </a:r>
                    </a:p>
                  </a:txBody>
                  <a:tcPr marL="79847" marR="79847" marT="62872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2" lvl="1" algn="l" defTabSz="1007943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2,100,000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입학금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10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만원 포함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</a:p>
                    <a:p>
                      <a:pPr marL="503972" marR="0" lvl="1" indent="0" algn="l" defTabSz="100794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- </a:t>
                      </a:r>
                      <a:r>
                        <a:rPr lang="ko-KR" altLang="en-US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서강대 동문 </a:t>
                      </a:r>
                      <a:r>
                        <a:rPr lang="ko-KR" altLang="en-US" sz="1050" dirty="0" err="1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추천시</a:t>
                      </a:r>
                      <a:r>
                        <a:rPr lang="ko-KR" altLang="en-US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교육비 장학 </a:t>
                      </a:r>
                      <a:r>
                        <a:rPr lang="en-US" altLang="ko-KR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직계가족 및 직장동료</a:t>
                      </a:r>
                      <a:r>
                        <a:rPr lang="en-US" altLang="ko-KR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050" dirty="0">
                        <a:solidFill>
                          <a:schemeClr val="bg2">
                            <a:lumMod val="50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7982459"/>
                  </a:ext>
                </a:extLst>
              </a:tr>
            </a:tbl>
          </a:graphicData>
        </a:graphic>
      </p:graphicFrame>
      <p:sp>
        <p:nvSpPr>
          <p:cNvPr id="10" name="모서리가 둥근 직사각형 9"/>
          <p:cNvSpPr/>
          <p:nvPr/>
        </p:nvSpPr>
        <p:spPr>
          <a:xfrm>
            <a:off x="2415208" y="5688113"/>
            <a:ext cx="6671643" cy="804746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2416350" y="5688113"/>
            <a:ext cx="6670501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그룹 11"/>
          <p:cNvGrpSpPr/>
          <p:nvPr/>
        </p:nvGrpSpPr>
        <p:grpSpPr>
          <a:xfrm>
            <a:off x="2955338" y="5812943"/>
            <a:ext cx="5836236" cy="555088"/>
            <a:chOff x="3774729" y="5810240"/>
            <a:chExt cx="5836236" cy="555088"/>
          </a:xfrm>
        </p:grpSpPr>
        <p:sp>
          <p:nvSpPr>
            <p:cNvPr id="13" name="TextBox 12"/>
            <p:cNvSpPr txBox="1"/>
            <p:nvPr/>
          </p:nvSpPr>
          <p:spPr>
            <a:xfrm>
              <a:off x="3959164" y="5810240"/>
              <a:ext cx="5651801" cy="55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모집은 </a:t>
              </a:r>
              <a:r>
                <a:rPr lang="ko-KR" altLang="en-US" sz="1200" b="1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연 </a:t>
              </a:r>
              <a:r>
                <a:rPr lang="en-US" altLang="ko-KR" sz="1200" b="1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4</a:t>
              </a:r>
              <a:r>
                <a:rPr lang="ko-KR" altLang="en-US" sz="1200" b="1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회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3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6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9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12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이루어지며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모집기간에 준하여 홈페이지에 소개됩니다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교육비 환불규정은 홈페이지 이용약관을 확인 바랍니다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5898403"/>
              <a:ext cx="178684" cy="163758"/>
            </a:xfrm>
            <a:prstGeom prst="rect">
              <a:avLst/>
            </a:prstGeom>
          </p:spPr>
        </p:pic>
      </p:grpSp>
      <p:sp>
        <p:nvSpPr>
          <p:cNvPr id="18" name="TextBox 17"/>
          <p:cNvSpPr txBox="1"/>
          <p:nvPr/>
        </p:nvSpPr>
        <p:spPr>
          <a:xfrm>
            <a:off x="4013723" y="6599457"/>
            <a:ext cx="4777851" cy="315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3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기업체 단체 수강 및 모든 </a:t>
            </a:r>
            <a:r>
              <a:rPr lang="ko-KR" altLang="en-US" sz="1200" spc="-60" dirty="0" err="1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수강문의</a:t>
            </a:r>
            <a:r>
              <a:rPr lang="ko-KR" altLang="en-US" sz="12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2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02-725-0079</a:t>
            </a:r>
            <a:endParaRPr lang="ko-KR" altLang="en-US" sz="12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30216" y="3523043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* </a:t>
            </a:r>
            <a:r>
              <a:rPr lang="ko-KR" altLang="en-US" sz="1050" dirty="0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학교 상황에 따라 변경가능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28F1A5F-2265-2E91-661B-5E2858242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5338" y="6153027"/>
            <a:ext cx="178684" cy="16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210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-1838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3" y="839183"/>
            <a:ext cx="3260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en-US" altLang="ko-KR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SHAPE </a:t>
            </a:r>
            <a:r>
              <a:rPr lang="en-US" altLang="ko-KR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84</a:t>
            </a:r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학사일정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026085"/>
              </p:ext>
            </p:extLst>
          </p:nvPr>
        </p:nvGraphicFramePr>
        <p:xfrm>
          <a:off x="2524127" y="1441925"/>
          <a:ext cx="7048498" cy="3959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748">
                  <a:extLst>
                    <a:ext uri="{9D8B030D-6E8A-4147-A177-3AD203B41FA5}">
                      <a16:colId xmlns:a16="http://schemas.microsoft.com/office/drawing/2014/main" val="1054362678"/>
                    </a:ext>
                  </a:extLst>
                </a:gridCol>
                <a:gridCol w="95250">
                  <a:extLst>
                    <a:ext uri="{9D8B030D-6E8A-4147-A177-3AD203B41FA5}">
                      <a16:colId xmlns:a16="http://schemas.microsoft.com/office/drawing/2014/main" val="1576332198"/>
                    </a:ext>
                  </a:extLst>
                </a:gridCol>
                <a:gridCol w="3067050">
                  <a:extLst>
                    <a:ext uri="{9D8B030D-6E8A-4147-A177-3AD203B41FA5}">
                      <a16:colId xmlns:a16="http://schemas.microsoft.com/office/drawing/2014/main" val="2008949847"/>
                    </a:ext>
                  </a:extLst>
                </a:gridCol>
                <a:gridCol w="93132">
                  <a:extLst>
                    <a:ext uri="{9D8B030D-6E8A-4147-A177-3AD203B41FA5}">
                      <a16:colId xmlns:a16="http://schemas.microsoft.com/office/drawing/2014/main" val="3413723010"/>
                    </a:ext>
                  </a:extLst>
                </a:gridCol>
                <a:gridCol w="1983318">
                  <a:extLst>
                    <a:ext uri="{9D8B030D-6E8A-4147-A177-3AD203B41FA5}">
                      <a16:colId xmlns:a16="http://schemas.microsoft.com/office/drawing/2014/main" val="471300662"/>
                    </a:ext>
                  </a:extLst>
                </a:gridCol>
              </a:tblGrid>
              <a:tr h="385442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일정</a:t>
                      </a:r>
                    </a:p>
                  </a:txBody>
                  <a:tcPr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일시</a:t>
                      </a:r>
                    </a:p>
                  </a:txBody>
                  <a:tcPr marL="128224" marR="128224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장소</a:t>
                      </a:r>
                    </a:p>
                  </a:txBody>
                  <a:tcPr marL="128224" marR="128224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867420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OT </a:t>
                      </a:r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및 특강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1840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2026. 09.</a:t>
                      </a:r>
                      <a:r>
                        <a:rPr lang="en-US" altLang="ko-KR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09(</a:t>
                      </a:r>
                      <a:r>
                        <a:rPr lang="ko-KR" altLang="en-US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</a:t>
                      </a:r>
                      <a:r>
                        <a:rPr lang="en-US" altLang="ko-KR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예정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서강대학교 </a:t>
                      </a:r>
                      <a:r>
                        <a:rPr lang="ko-KR" altLang="en-US" sz="14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마태오관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341796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경영전략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2026. 09. 15 ~ 2026. 10.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온라인 학습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78465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마케팅 관리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2026. 10. 15 ~ 2026. 11.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1040688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회계학 원론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2026. 11. 15 ~ 2026. 12.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473539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재무관리</a:t>
                      </a: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2026. 12. 15 ~ 2027. 01.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171089"/>
                  </a:ext>
                </a:extLst>
              </a:tr>
              <a:tr h="447587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인사조직</a:t>
                      </a: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2027. 01. 15 ~ 2027. 02.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4074177"/>
                  </a:ext>
                </a:extLst>
              </a:tr>
              <a:tr h="671380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제품과 서비스의</a:t>
                      </a:r>
                      <a:endParaRPr lang="en-US" altLang="ko-KR" sz="1400" b="1" kern="1200" spc="-5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가치창조 프로세스</a:t>
                      </a: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2027. 02. 15 ~ 2027. 03.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9001564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 err="1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수료식</a:t>
                      </a:r>
                      <a:endParaRPr lang="ko-KR" altLang="en-US" sz="1400" b="1" kern="1200" spc="-5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1840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2027. 03.</a:t>
                      </a:r>
                      <a:r>
                        <a:rPr lang="en-US" altLang="ko-KR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말 예정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서강대학교 </a:t>
                      </a:r>
                      <a:r>
                        <a:rPr lang="ko-KR" altLang="en-US" sz="14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마태오관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1895500"/>
                  </a:ext>
                </a:extLst>
              </a:tr>
            </a:tbl>
          </a:graphicData>
        </a:graphic>
      </p:graphicFrame>
      <p:grpSp>
        <p:nvGrpSpPr>
          <p:cNvPr id="5" name="그룹 4"/>
          <p:cNvGrpSpPr/>
          <p:nvPr/>
        </p:nvGrpSpPr>
        <p:grpSpPr>
          <a:xfrm>
            <a:off x="2655921" y="6433804"/>
            <a:ext cx="5298538" cy="292452"/>
            <a:chOff x="2673104" y="5084592"/>
            <a:chExt cx="5298538" cy="292452"/>
          </a:xfrm>
        </p:grpSpPr>
        <p:sp>
          <p:nvSpPr>
            <p:cNvPr id="6" name="TextBox 5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오리엔테이션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수료식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캠퍼스 특강 일정 및 장소는 취소 혹은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  <a:endPara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2821442" y="6026342"/>
            <a:ext cx="5133017" cy="292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21442" y="6314206"/>
            <a:ext cx="5133017" cy="292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524127" y="5416876"/>
            <a:ext cx="7048498" cy="70087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매월 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번째 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19:30 ~</a:t>
            </a:r>
            <a:endParaRPr lang="ko-KR" altLang="en-US" sz="1400" spc="-5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21108" y="5608828"/>
            <a:ext cx="1047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캠퍼스 특강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0705" y="5488823"/>
            <a:ext cx="16369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007943"/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</a:t>
            </a:r>
            <a:r>
              <a:rPr lang="ko-KR" altLang="en-US" sz="1400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마태오관</a:t>
            </a:r>
            <a:endParaRPr lang="en-US" altLang="ko-KR" sz="1400" spc="-5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 defTabSz="1007943"/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또는 온라인 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(ZOOM)</a:t>
            </a:r>
          </a:p>
          <a:p>
            <a:pPr algn="ctr" defTabSz="1007943"/>
            <a:endParaRPr lang="ko-KR" altLang="en-US" sz="1400" spc="-5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6625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3" y="839183"/>
            <a:ext cx="3441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사진으로 보는 </a:t>
            </a:r>
            <a:r>
              <a:rPr lang="en-US" altLang="ko-KR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SHAPE</a:t>
            </a:r>
            <a:endParaRPr lang="ko-KR" altLang="en-US" spc="-8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168165" y="1811732"/>
            <a:ext cx="2215300" cy="362650"/>
            <a:chOff x="2139884" y="1745647"/>
            <a:chExt cx="2215300" cy="362650"/>
          </a:xfrm>
        </p:grpSpPr>
        <p:sp>
          <p:nvSpPr>
            <p:cNvPr id="5" name="TextBox 4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 err="1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수료식</a:t>
              </a:r>
              <a:endParaRPr lang="ko-KR" altLang="en-US" sz="14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그룹 6"/>
          <p:cNvGrpSpPr/>
          <p:nvPr/>
        </p:nvGrpSpPr>
        <p:grpSpPr>
          <a:xfrm>
            <a:off x="2168165" y="4516832"/>
            <a:ext cx="2215300" cy="362650"/>
            <a:chOff x="2139884" y="1745647"/>
            <a:chExt cx="2215300" cy="362650"/>
          </a:xfrm>
        </p:grpSpPr>
        <p:sp>
          <p:nvSpPr>
            <p:cNvPr id="8" name="TextBox 7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캠퍼스 특강</a:t>
              </a: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" name="직선 연결선 9"/>
          <p:cNvCxnSpPr/>
          <p:nvPr/>
        </p:nvCxnSpPr>
        <p:spPr>
          <a:xfrm>
            <a:off x="2057400" y="4153060"/>
            <a:ext cx="3248025" cy="0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/>
          <p:cNvGrpSpPr/>
          <p:nvPr/>
        </p:nvGrpSpPr>
        <p:grpSpPr>
          <a:xfrm>
            <a:off x="5941659" y="1811732"/>
            <a:ext cx="2215300" cy="362650"/>
            <a:chOff x="2139884" y="1745647"/>
            <a:chExt cx="2215300" cy="362650"/>
          </a:xfrm>
        </p:grpSpPr>
        <p:sp>
          <p:nvSpPr>
            <p:cNvPr id="16" name="TextBox 15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송년의 밤</a:t>
              </a: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>
            <a:off x="5966344" y="4516832"/>
            <a:ext cx="2215300" cy="362650"/>
            <a:chOff x="2139884" y="1745647"/>
            <a:chExt cx="2215300" cy="362650"/>
          </a:xfrm>
        </p:grpSpPr>
        <p:sp>
          <p:nvSpPr>
            <p:cNvPr id="19" name="TextBox 18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 err="1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동문행사</a:t>
              </a:r>
              <a:endParaRPr lang="ko-KR" altLang="en-US" sz="14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직선 연결선 20"/>
          <p:cNvCxnSpPr/>
          <p:nvPr/>
        </p:nvCxnSpPr>
        <p:spPr>
          <a:xfrm>
            <a:off x="5926144" y="4153060"/>
            <a:ext cx="3248025" cy="0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5615007" y="1724028"/>
            <a:ext cx="0" cy="2129238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5615007" y="4516832"/>
            <a:ext cx="0" cy="2129238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5429250" y="4019550"/>
            <a:ext cx="400050" cy="361950"/>
          </a:xfrm>
          <a:prstGeom prst="rect">
            <a:avLst/>
          </a:prstGeom>
          <a:solidFill>
            <a:srgbClr val="751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Z:\02 기수관리\54기\10 54기 수료식\수료식사진\54기 수료식\DSC077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006" y="2174382"/>
            <a:ext cx="2748951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11 행사관련\송년의밤(2019년)\2019 송년의밤 사진\2019 SHAPE 송년의밤 2\DSCN03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909" y="2174382"/>
            <a:ext cx="2748951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:\11 캠퍼스특강\특강사진\특강사진(20160720)\KakaoTalk_20160721_0937295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006" y="4879482"/>
            <a:ext cx="2753127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Downloads\159373896703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0" r="12729"/>
          <a:stretch/>
        </p:blipFill>
        <p:spPr bwMode="auto">
          <a:xfrm>
            <a:off x="6036908" y="4879483"/>
            <a:ext cx="2748951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26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0" y="-2216"/>
            <a:ext cx="2008659" cy="75618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9883" y="4067573"/>
            <a:ext cx="3989297" cy="883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Email : sogangshape@dherald.com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Phone : 02-725-0079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617" y="3298534"/>
            <a:ext cx="700088" cy="7591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39883" y="839183"/>
            <a:ext cx="3441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문의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5" t="8571" r="48278" b="5089"/>
          <a:stretch/>
        </p:blipFill>
        <p:spPr>
          <a:xfrm flipH="1">
            <a:off x="6467471" y="0"/>
            <a:ext cx="4249889" cy="755967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 rot="10800000">
            <a:off x="6467473" y="4191737"/>
            <a:ext cx="4249887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5446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925</TotalTime>
  <Words>1023</Words>
  <Application>Microsoft Office PowerPoint</Application>
  <PresentationFormat>사용자 지정</PresentationFormat>
  <Paragraphs>279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나눔스퀘어 Bold</vt:lpstr>
      <vt:lpstr>나눔스퀘어 ExtraBold</vt:lpstr>
      <vt:lpstr>AmeriGarmnd BT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SHAPE 68기 소개자료</dc:title>
  <dc:creator>디지털헤럴드</dc:creator>
  <cp:lastModifiedBy>user</cp:lastModifiedBy>
  <cp:revision>83</cp:revision>
  <dcterms:created xsi:type="dcterms:W3CDTF">2020-07-02T00:44:21Z</dcterms:created>
  <dcterms:modified xsi:type="dcterms:W3CDTF">2026-08-14T02:53:09Z</dcterms:modified>
</cp:coreProperties>
</file>